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321" r:id="rId16"/>
    <p:sldId id="322" r:id="rId17"/>
    <p:sldId id="271" r:id="rId18"/>
    <p:sldId id="272" r:id="rId19"/>
    <p:sldId id="273" r:id="rId20"/>
    <p:sldId id="323" r:id="rId21"/>
    <p:sldId id="274" r:id="rId22"/>
    <p:sldId id="275" r:id="rId23"/>
    <p:sldId id="276" r:id="rId24"/>
    <p:sldId id="277" r:id="rId25"/>
    <p:sldId id="278" r:id="rId26"/>
    <p:sldId id="279" r:id="rId27"/>
    <p:sldId id="280" r:id="rId28"/>
    <p:sldId id="324" r:id="rId29"/>
    <p:sldId id="281" r:id="rId30"/>
    <p:sldId id="282" r:id="rId31"/>
    <p:sldId id="283" r:id="rId32"/>
    <p:sldId id="284" r:id="rId33"/>
    <p:sldId id="285" r:id="rId34"/>
    <p:sldId id="32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26" r:id="rId67"/>
    <p:sldId id="327" r:id="rId68"/>
    <p:sldId id="258" r:id="rId69"/>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70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FE2433-649F-42E5-AECB-94990831C40A}" type="datetimeFigureOut">
              <a:rPr lang="zh-TW" altLang="en-US" smtClean="0"/>
              <a:pPr/>
              <a:t>2020/10/20</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7FE99C-3BAC-4305-ABBB-3890AB1B4510}" type="slidenum">
              <a:rPr lang="zh-TW" altLang="en-US" smtClean="0"/>
              <a:pPr/>
              <a:t>‹#›</a:t>
            </a:fld>
            <a:endParaRPr lang="zh-TW" altLang="en-US"/>
          </a:p>
        </p:txBody>
      </p:sp>
    </p:spTree>
    <p:extLst>
      <p:ext uri="{BB962C8B-B14F-4D97-AF65-F5344CB8AC3E}">
        <p14:creationId xmlns:p14="http://schemas.microsoft.com/office/powerpoint/2010/main" val="2808196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027FE99C-3BAC-4305-ABBB-3890AB1B4510}" type="slidenum">
              <a:rPr lang="zh-TW" altLang="en-US" smtClean="0"/>
              <a:pPr/>
              <a:t>38</a:t>
            </a:fld>
            <a:endParaRPr lang="zh-TW" altLang="en-US"/>
          </a:p>
        </p:txBody>
      </p:sp>
    </p:spTree>
    <p:extLst>
      <p:ext uri="{BB962C8B-B14F-4D97-AF65-F5344CB8AC3E}">
        <p14:creationId xmlns:p14="http://schemas.microsoft.com/office/powerpoint/2010/main" val="3841069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Ref idx="1001">
        <a:schemeClr val="bg2"/>
      </p:bgRef>
    </p:bg>
    <p:spTree>
      <p:nvGrpSpPr>
        <p:cNvPr id="1" name=""/>
        <p:cNvGrpSpPr/>
        <p:nvPr/>
      </p:nvGrpSpPr>
      <p:grpSpPr>
        <a:xfrm>
          <a:off x="0" y="0"/>
          <a:ext cx="0" cy="0"/>
          <a:chOff x="0" y="0"/>
          <a:chExt cx="0" cy="0"/>
        </a:xfrm>
      </p:grpSpPr>
      <p:sp>
        <p:nvSpPr>
          <p:cNvPr id="15" name="矩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矩形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矩形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矩形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矩形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副標題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TW" altLang="en-US"/>
              <a:t>按一下以編輯母片副標題樣式</a:t>
            </a:r>
            <a:endParaRPr kumimoji="0" lang="en-US"/>
          </a:p>
        </p:txBody>
      </p:sp>
      <p:sp>
        <p:nvSpPr>
          <p:cNvPr id="28" name="日期版面配置區 27"/>
          <p:cNvSpPr>
            <a:spLocks noGrp="1"/>
          </p:cNvSpPr>
          <p:nvPr>
            <p:ph type="dt" sz="half" idx="10"/>
          </p:nvPr>
        </p:nvSpPr>
        <p:spPr/>
        <p:txBody>
          <a:bodyPr/>
          <a:lstStyle/>
          <a:p>
            <a:fld id="{DF19C816-D38B-498E-804E-00D02760FC7A}" type="datetime1">
              <a:rPr lang="zh-TW" altLang="en-US" smtClean="0"/>
              <a:pPr/>
              <a:t>2020/10/20</a:t>
            </a:fld>
            <a:endParaRPr lang="zh-TW" altLang="en-US"/>
          </a:p>
        </p:txBody>
      </p:sp>
      <p:sp>
        <p:nvSpPr>
          <p:cNvPr id="17" name="頁尾版面配置區 16"/>
          <p:cNvSpPr>
            <a:spLocks noGrp="1"/>
          </p:cNvSpPr>
          <p:nvPr>
            <p:ph type="ftr" sz="quarter" idx="11"/>
          </p:nvPr>
        </p:nvSpPr>
        <p:spPr/>
        <p:txBody>
          <a:bodyPr/>
          <a:lstStyle/>
          <a:p>
            <a:endParaRPr lang="zh-TW" altLang="en-US"/>
          </a:p>
        </p:txBody>
      </p:sp>
      <p:sp>
        <p:nvSpPr>
          <p:cNvPr id="7" name="直線接點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矩形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橢圓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橢圓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投影片編號版面配置區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369E457D-EE12-4164-8E32-9DDD40A95892}" type="slidenum">
              <a:rPr lang="zh-TW" altLang="en-US" smtClean="0"/>
              <a:pPr/>
              <a:t>‹#›</a:t>
            </a:fld>
            <a:endParaRPr lang="zh-TW" altLang="en-US"/>
          </a:p>
        </p:txBody>
      </p:sp>
      <p:sp>
        <p:nvSpPr>
          <p:cNvPr id="8" name="標題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zh-TW" altLang="en-US"/>
              <a:t>按一下以編輯母片標題樣式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bg>
      <p:bgRef idx="1001">
        <a:schemeClr val="bg2"/>
      </p:bgRef>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a:t>按一下以編輯母片標題樣式</a:t>
            </a:r>
            <a:endParaRPr kumimoji="0" lang="en-US"/>
          </a:p>
        </p:txBody>
      </p:sp>
      <p:sp>
        <p:nvSpPr>
          <p:cNvPr id="3" name="直排文字版面配置區 2"/>
          <p:cNvSpPr>
            <a:spLocks noGrp="1"/>
          </p:cNvSpPr>
          <p:nvPr>
            <p:ph type="body" orient="vert" idx="1"/>
          </p:nvPr>
        </p:nvSpPr>
        <p:spPr/>
        <p:txBody>
          <a:bodyPr vert="eaVer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fld id="{BFF116A9-7278-4674-BCA0-66C5F066EB15}" type="datetime1">
              <a:rPr lang="zh-TW" altLang="en-US" smtClean="0"/>
              <a:pPr/>
              <a:t>2020/10/20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369E457D-EE12-4164-8E32-9DDD40A95892}" type="slidenum">
              <a:rPr lang="zh-TW" altLang="en-US" smtClean="0"/>
              <a:pPr/>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bg>
      <p:bgRef idx="1001">
        <a:schemeClr val="bg2"/>
      </p:bgRef>
    </p:bg>
    <p:spTree>
      <p:nvGrpSpPr>
        <p:cNvPr id="1" name=""/>
        <p:cNvGrpSpPr/>
        <p:nvPr/>
      </p:nvGrpSpPr>
      <p:grpSpPr>
        <a:xfrm>
          <a:off x="0" y="0"/>
          <a:ext cx="0" cy="0"/>
          <a:chOff x="0" y="0"/>
          <a:chExt cx="0" cy="0"/>
        </a:xfrm>
      </p:grpSpPr>
      <p:sp>
        <p:nvSpPr>
          <p:cNvPr id="7" name="矩形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矩形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矩形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矩形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矩形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矩形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直線接點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橢圓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橢圓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投影片編號版面配置區 5"/>
          <p:cNvSpPr>
            <a:spLocks noGrp="1"/>
          </p:cNvSpPr>
          <p:nvPr>
            <p:ph type="sldNum" sz="quarter" idx="12"/>
          </p:nvPr>
        </p:nvSpPr>
        <p:spPr>
          <a:xfrm>
            <a:off x="6915912" y="3009901"/>
            <a:ext cx="457200" cy="441325"/>
          </a:xfrm>
        </p:spPr>
        <p:txBody>
          <a:bodyPr/>
          <a:lstStyle/>
          <a:p>
            <a:fld id="{369E457D-EE12-4164-8E32-9DDD40A95892}" type="slidenum">
              <a:rPr lang="zh-TW" altLang="en-US" smtClean="0"/>
              <a:pPr/>
              <a:t>‹#›</a:t>
            </a:fld>
            <a:endParaRPr lang="zh-TW" altLang="en-US"/>
          </a:p>
        </p:txBody>
      </p:sp>
      <p:sp>
        <p:nvSpPr>
          <p:cNvPr id="3" name="直排文字版面配置區 2"/>
          <p:cNvSpPr>
            <a:spLocks noGrp="1"/>
          </p:cNvSpPr>
          <p:nvPr>
            <p:ph type="body" orient="vert" idx="1"/>
          </p:nvPr>
        </p:nvSpPr>
        <p:spPr>
          <a:xfrm>
            <a:off x="304800" y="304800"/>
            <a:ext cx="6553200" cy="5821366"/>
          </a:xfrm>
        </p:spPr>
        <p:txBody>
          <a:bodyPr vert="eaVer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fld id="{97D0AF00-ACBD-4185-8358-D82955DAF0D3}" type="datetime1">
              <a:rPr lang="zh-TW" altLang="en-US" smtClean="0"/>
              <a:pPr/>
              <a:t>2020/10/20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2" name="直排標題 1"/>
          <p:cNvSpPr>
            <a:spLocks noGrp="1"/>
          </p:cNvSpPr>
          <p:nvPr>
            <p:ph type="title" orient="vert"/>
          </p:nvPr>
        </p:nvSpPr>
        <p:spPr>
          <a:xfrm>
            <a:off x="7391400" y="304801"/>
            <a:ext cx="1447800" cy="5851525"/>
          </a:xfrm>
        </p:spPr>
        <p:txBody>
          <a:bodyPr vert="eaVert"/>
          <a:lstStyle/>
          <a:p>
            <a:r>
              <a:rPr kumimoji="0" lang="zh-TW" altLang="en-US"/>
              <a:t>按一下以編輯母片標題樣式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bg>
      <p:bgRef idx="1001">
        <a:schemeClr val="bg2"/>
      </p:bgRef>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chemeClr val="accent3">
                    <a:shade val="75000"/>
                  </a:schemeClr>
                </a:solidFill>
              </a:defRPr>
            </a:lvl1pPr>
          </a:lstStyle>
          <a:p>
            <a:r>
              <a:rPr kumimoji="0" lang="zh-TW" altLang="en-US"/>
              <a:t>按一下以編輯母片標題樣式</a:t>
            </a:r>
            <a:endParaRPr kumimoji="0" lang="en-US"/>
          </a:p>
        </p:txBody>
      </p:sp>
      <p:sp>
        <p:nvSpPr>
          <p:cNvPr id="4" name="日期版面配置區 3"/>
          <p:cNvSpPr>
            <a:spLocks noGrp="1"/>
          </p:cNvSpPr>
          <p:nvPr>
            <p:ph type="dt" sz="half" idx="10"/>
          </p:nvPr>
        </p:nvSpPr>
        <p:spPr/>
        <p:txBody>
          <a:bodyPr/>
          <a:lstStyle/>
          <a:p>
            <a:fld id="{E16BAABA-C288-41C0-9D8E-87773CE9488B}" type="datetime1">
              <a:rPr lang="zh-TW" altLang="en-US" smtClean="0"/>
              <a:pPr/>
              <a:t>2020/10/20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a:xfrm>
            <a:off x="4361688" y="1026372"/>
            <a:ext cx="457200" cy="441325"/>
          </a:xfrm>
        </p:spPr>
        <p:txBody>
          <a:bodyPr/>
          <a:lstStyle/>
          <a:p>
            <a:fld id="{369E457D-EE12-4164-8E32-9DDD40A95892}" type="slidenum">
              <a:rPr lang="zh-TW" altLang="en-US" smtClean="0"/>
              <a:pPr/>
              <a:t>‹#›</a:t>
            </a:fld>
            <a:endParaRPr lang="zh-TW" altLang="en-US"/>
          </a:p>
        </p:txBody>
      </p:sp>
      <p:sp>
        <p:nvSpPr>
          <p:cNvPr id="8" name="內容版面配置區 7"/>
          <p:cNvSpPr>
            <a:spLocks noGrp="1"/>
          </p:cNvSpPr>
          <p:nvPr>
            <p:ph sz="quarter" idx="1"/>
          </p:nvPr>
        </p:nvSpPr>
        <p:spPr>
          <a:xfrm>
            <a:off x="301752" y="1527048"/>
            <a:ext cx="8503920" cy="4572000"/>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區段標題">
    <p:bg>
      <p:bgRef idx="1001">
        <a:schemeClr val="bg1"/>
      </p:bgRef>
    </p:bg>
    <p:spTree>
      <p:nvGrpSpPr>
        <p:cNvPr id="1" name=""/>
        <p:cNvGrpSpPr/>
        <p:nvPr/>
      </p:nvGrpSpPr>
      <p:grpSpPr>
        <a:xfrm>
          <a:off x="0" y="0"/>
          <a:ext cx="0" cy="0"/>
          <a:chOff x="0" y="0"/>
          <a:chExt cx="0" cy="0"/>
        </a:xfrm>
      </p:grpSpPr>
      <p:sp>
        <p:nvSpPr>
          <p:cNvPr id="17" name="矩形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矩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矩形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矩形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矩形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矩形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文字版面配置區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TW" altLang="en-US"/>
              <a:t>按一下以編輯母片文字樣式</a:t>
            </a:r>
          </a:p>
        </p:txBody>
      </p:sp>
      <p:sp>
        <p:nvSpPr>
          <p:cNvPr id="13" name="矩形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矩形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頁尾版面配置區 4"/>
          <p:cNvSpPr>
            <a:spLocks noGrp="1"/>
          </p:cNvSpPr>
          <p:nvPr>
            <p:ph type="ftr" sz="quarter" idx="11"/>
          </p:nvPr>
        </p:nvSpPr>
        <p:spPr/>
        <p:txBody>
          <a:bodyPr/>
          <a:lstStyle/>
          <a:p>
            <a:endParaRPr lang="zh-TW" altLang="en-US"/>
          </a:p>
        </p:txBody>
      </p:sp>
      <p:sp>
        <p:nvSpPr>
          <p:cNvPr id="4" name="日期版面配置區 3"/>
          <p:cNvSpPr>
            <a:spLocks noGrp="1"/>
          </p:cNvSpPr>
          <p:nvPr>
            <p:ph type="dt" sz="half" idx="10"/>
          </p:nvPr>
        </p:nvSpPr>
        <p:spPr/>
        <p:txBody>
          <a:bodyPr/>
          <a:lstStyle/>
          <a:p>
            <a:fld id="{E6F79EFE-5102-4BAD-A377-702F02C2814E}" type="datetime1">
              <a:rPr lang="zh-TW" altLang="en-US" smtClean="0"/>
              <a:pPr/>
              <a:t>2020/10/20</a:t>
            </a:fld>
            <a:endParaRPr lang="zh-TW" altLang="en-US"/>
          </a:p>
        </p:txBody>
      </p:sp>
      <p:sp>
        <p:nvSpPr>
          <p:cNvPr id="8" name="直線接點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橢圓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橢圓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投影片編號版面配置區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369E457D-EE12-4164-8E32-9DDD40A95892}" type="slidenum">
              <a:rPr lang="zh-TW" altLang="en-US" smtClean="0"/>
              <a:pPr/>
              <a:t>‹#›</a:t>
            </a:fld>
            <a:endParaRPr lang="zh-TW" altLang="en-US"/>
          </a:p>
        </p:txBody>
      </p:sp>
      <p:sp>
        <p:nvSpPr>
          <p:cNvPr id="2" name="標題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zh-TW" altLang="en-US"/>
              <a:t>按一下以編輯母片標題樣式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bg>
      <p:bgRef idx="1001">
        <a:schemeClr val="bg2"/>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301752" y="228600"/>
            <a:ext cx="8534400" cy="758952"/>
          </a:xfrm>
        </p:spPr>
        <p:txBody>
          <a:bodyPr/>
          <a:lstStyle/>
          <a:p>
            <a:r>
              <a:rPr kumimoji="0" lang="zh-TW" altLang="en-US"/>
              <a:t>按一下以編輯母片標題樣式</a:t>
            </a:r>
            <a:endParaRPr kumimoji="0" lang="en-US"/>
          </a:p>
        </p:txBody>
      </p:sp>
      <p:sp>
        <p:nvSpPr>
          <p:cNvPr id="5" name="日期版面配置區 4"/>
          <p:cNvSpPr>
            <a:spLocks noGrp="1"/>
          </p:cNvSpPr>
          <p:nvPr>
            <p:ph type="dt" sz="half" idx="10"/>
          </p:nvPr>
        </p:nvSpPr>
        <p:spPr>
          <a:xfrm>
            <a:off x="5791200" y="6409944"/>
            <a:ext cx="3044952" cy="365760"/>
          </a:xfrm>
        </p:spPr>
        <p:txBody>
          <a:bodyPr/>
          <a:lstStyle/>
          <a:p>
            <a:fld id="{240F5BD8-68CC-49A6-B769-229D3FACB86C}" type="datetime1">
              <a:rPr lang="zh-TW" altLang="en-US" smtClean="0"/>
              <a:pPr/>
              <a:t>2020/10/20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369E457D-EE12-4164-8E32-9DDD40A95892}" type="slidenum">
              <a:rPr lang="zh-TW" altLang="en-US" smtClean="0"/>
              <a:pPr/>
              <a:t>‹#›</a:t>
            </a:fld>
            <a:endParaRPr lang="zh-TW" altLang="en-US"/>
          </a:p>
        </p:txBody>
      </p:sp>
      <p:sp>
        <p:nvSpPr>
          <p:cNvPr id="8" name="直線接點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內容版面配置區 9"/>
          <p:cNvSpPr>
            <a:spLocks noGrp="1"/>
          </p:cNvSpPr>
          <p:nvPr>
            <p:ph sz="half" idx="1"/>
          </p:nvPr>
        </p:nvSpPr>
        <p:spPr>
          <a:xfrm>
            <a:off x="301752" y="1371600"/>
            <a:ext cx="4038600" cy="4681728"/>
          </a:xfrm>
        </p:spPr>
        <p:txBody>
          <a:bodyPr/>
          <a:lstStyle>
            <a:lvl1pPr>
              <a:defRPr sz="2500"/>
            </a:lvl1p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12" name="內容版面配置區 11"/>
          <p:cNvSpPr>
            <a:spLocks noGrp="1"/>
          </p:cNvSpPr>
          <p:nvPr>
            <p:ph sz="half" idx="2"/>
          </p:nvPr>
        </p:nvSpPr>
        <p:spPr>
          <a:xfrm>
            <a:off x="4800600" y="1371600"/>
            <a:ext cx="4038600" cy="4681728"/>
          </a:xfrm>
        </p:spPr>
        <p:txBody>
          <a:bodyPr/>
          <a:lstStyle>
            <a:lvl1pPr>
              <a:defRPr sz="2500"/>
            </a:lvl1p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對">
    <p:bg>
      <p:bgRef idx="1001">
        <a:schemeClr val="bg2"/>
      </p:bgRef>
    </p:bg>
    <p:spTree>
      <p:nvGrpSpPr>
        <p:cNvPr id="1" name=""/>
        <p:cNvGrpSpPr/>
        <p:nvPr/>
      </p:nvGrpSpPr>
      <p:grpSpPr>
        <a:xfrm>
          <a:off x="0" y="0"/>
          <a:ext cx="0" cy="0"/>
          <a:chOff x="0" y="0"/>
          <a:chExt cx="0" cy="0"/>
        </a:xfrm>
      </p:grpSpPr>
      <p:sp>
        <p:nvSpPr>
          <p:cNvPr id="10" name="直線接點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矩形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矩形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矩形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矩形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矩形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矩形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文字版面配置區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a:t>按一下以編輯母片文字樣式</a:t>
            </a:r>
          </a:p>
        </p:txBody>
      </p:sp>
      <p:sp>
        <p:nvSpPr>
          <p:cNvPr id="4" name="文字版面配置區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a:t>按一下以編輯母片文字樣式</a:t>
            </a:r>
          </a:p>
        </p:txBody>
      </p:sp>
      <p:sp>
        <p:nvSpPr>
          <p:cNvPr id="7" name="日期版面配置區 6"/>
          <p:cNvSpPr>
            <a:spLocks noGrp="1"/>
          </p:cNvSpPr>
          <p:nvPr>
            <p:ph type="dt" sz="half" idx="10"/>
          </p:nvPr>
        </p:nvSpPr>
        <p:spPr/>
        <p:txBody>
          <a:bodyPr/>
          <a:lstStyle/>
          <a:p>
            <a:fld id="{C95C3C99-9A5D-4B12-8519-BF3493FEA3BD}" type="datetime1">
              <a:rPr lang="zh-TW" altLang="en-US" smtClean="0"/>
              <a:pPr/>
              <a:t>2020/10/20</a:t>
            </a:fld>
            <a:endParaRPr lang="zh-TW" altLang="en-US"/>
          </a:p>
        </p:txBody>
      </p:sp>
      <p:sp>
        <p:nvSpPr>
          <p:cNvPr id="8" name="頁尾版面配置區 7"/>
          <p:cNvSpPr>
            <a:spLocks noGrp="1"/>
          </p:cNvSpPr>
          <p:nvPr>
            <p:ph type="ftr" sz="quarter" idx="11"/>
          </p:nvPr>
        </p:nvSpPr>
        <p:spPr>
          <a:xfrm>
            <a:off x="304800" y="6409944"/>
            <a:ext cx="3581400" cy="365760"/>
          </a:xfrm>
        </p:spPr>
        <p:txBody>
          <a:bodyPr/>
          <a:lstStyle/>
          <a:p>
            <a:endParaRPr lang="zh-TW" altLang="en-US"/>
          </a:p>
        </p:txBody>
      </p:sp>
      <p:sp>
        <p:nvSpPr>
          <p:cNvPr id="15" name="直線接點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矩形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內容版面配置區 23"/>
          <p:cNvSpPr>
            <a:spLocks noGrp="1"/>
          </p:cNvSpPr>
          <p:nvPr>
            <p:ph sz="quarter" idx="2"/>
          </p:nvPr>
        </p:nvSpPr>
        <p:spPr>
          <a:xfrm>
            <a:off x="301752" y="2471383"/>
            <a:ext cx="4041648" cy="3818404"/>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26" name="內容版面配置區 25"/>
          <p:cNvSpPr>
            <a:spLocks noGrp="1"/>
          </p:cNvSpPr>
          <p:nvPr>
            <p:ph sz="quarter" idx="4"/>
          </p:nvPr>
        </p:nvSpPr>
        <p:spPr>
          <a:xfrm>
            <a:off x="4800600" y="2471383"/>
            <a:ext cx="4038600" cy="3822192"/>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25" name="橢圓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橢圓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投影片編號版面配置區 8"/>
          <p:cNvSpPr>
            <a:spLocks noGrp="1"/>
          </p:cNvSpPr>
          <p:nvPr>
            <p:ph type="sldNum" sz="quarter" idx="12"/>
          </p:nvPr>
        </p:nvSpPr>
        <p:spPr>
          <a:xfrm>
            <a:off x="4343400" y="1042416"/>
            <a:ext cx="457200" cy="441325"/>
          </a:xfrm>
        </p:spPr>
        <p:txBody>
          <a:bodyPr/>
          <a:lstStyle>
            <a:lvl1pPr algn="ctr">
              <a:defRPr/>
            </a:lvl1pPr>
          </a:lstStyle>
          <a:p>
            <a:fld id="{369E457D-EE12-4164-8E32-9DDD40A95892}" type="slidenum">
              <a:rPr lang="zh-TW" altLang="en-US" smtClean="0"/>
              <a:pPr/>
              <a:t>‹#›</a:t>
            </a:fld>
            <a:endParaRPr lang="zh-TW" altLang="en-US"/>
          </a:p>
        </p:txBody>
      </p:sp>
      <p:sp>
        <p:nvSpPr>
          <p:cNvPr id="23" name="標題 22"/>
          <p:cNvSpPr>
            <a:spLocks noGrp="1"/>
          </p:cNvSpPr>
          <p:nvPr>
            <p:ph type="title"/>
          </p:nvPr>
        </p:nvSpPr>
        <p:spPr/>
        <p:txBody>
          <a:bodyPr rtlCol="0" anchor="b" anchorCtr="0"/>
          <a:lstStyle/>
          <a:p>
            <a:r>
              <a:rPr kumimoji="0" lang="zh-TW" altLang="en-US"/>
              <a:t>按一下以編輯母片標題樣式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a:t>按一下以編輯母片標題樣式</a:t>
            </a:r>
            <a:endParaRPr kumimoji="0" lang="en-US"/>
          </a:p>
        </p:txBody>
      </p:sp>
      <p:sp>
        <p:nvSpPr>
          <p:cNvPr id="3" name="日期版面配置區 2"/>
          <p:cNvSpPr>
            <a:spLocks noGrp="1"/>
          </p:cNvSpPr>
          <p:nvPr>
            <p:ph type="dt" sz="half" idx="10"/>
          </p:nvPr>
        </p:nvSpPr>
        <p:spPr/>
        <p:txBody>
          <a:bodyPr/>
          <a:lstStyle/>
          <a:p>
            <a:fld id="{C0C1B973-9C4C-43B9-BBC9-7D038B5E66BB}" type="datetime1">
              <a:rPr lang="zh-TW" altLang="en-US" smtClean="0"/>
              <a:pPr/>
              <a:t>2020/10/20</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a:xfrm>
            <a:off x="4343400" y="1036020"/>
            <a:ext cx="457200" cy="441325"/>
          </a:xfrm>
        </p:spPr>
        <p:txBody>
          <a:bodyPr/>
          <a:lstStyle/>
          <a:p>
            <a:fld id="{369E457D-EE12-4164-8E32-9DDD40A95892}"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7" name="矩形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矩形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矩形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矩形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矩形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矩形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日期版面配置區 1"/>
          <p:cNvSpPr>
            <a:spLocks noGrp="1"/>
          </p:cNvSpPr>
          <p:nvPr>
            <p:ph type="dt" sz="half" idx="10"/>
          </p:nvPr>
        </p:nvSpPr>
        <p:spPr/>
        <p:txBody>
          <a:bodyPr/>
          <a:lstStyle/>
          <a:p>
            <a:fld id="{E3A2E384-56FB-46D9-B267-C20E836A8212}" type="datetime1">
              <a:rPr lang="zh-TW" altLang="en-US" smtClean="0"/>
              <a:pPr/>
              <a:t>2020/10/20</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a:xfrm>
            <a:off x="4267200" y="6324600"/>
            <a:ext cx="609600" cy="441324"/>
          </a:xfrm>
        </p:spPr>
        <p:txBody>
          <a:bodyPr/>
          <a:lstStyle>
            <a:lvl1pPr>
              <a:defRPr>
                <a:solidFill>
                  <a:srgbClr val="FFFFFF"/>
                </a:solidFill>
              </a:defRPr>
            </a:lvl1pPr>
          </a:lstStyle>
          <a:p>
            <a:fld id="{369E457D-EE12-4164-8E32-9DDD40A95892}"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bg>
      <p:bgRef idx="1001">
        <a:schemeClr val="bg1"/>
      </p:bgRef>
    </p:bg>
    <p:spTree>
      <p:nvGrpSpPr>
        <p:cNvPr id="1" name=""/>
        <p:cNvGrpSpPr/>
        <p:nvPr/>
      </p:nvGrpSpPr>
      <p:grpSpPr>
        <a:xfrm>
          <a:off x="0" y="0"/>
          <a:ext cx="0" cy="0"/>
          <a:chOff x="0" y="0"/>
          <a:chExt cx="0" cy="0"/>
        </a:xfrm>
      </p:grpSpPr>
      <p:sp>
        <p:nvSpPr>
          <p:cNvPr id="19" name="矩形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矩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矩形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矩形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矩形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矩形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標題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zh-TW" altLang="en-US"/>
              <a:t>按一下以編輯母片標題樣式</a:t>
            </a:r>
            <a:endParaRPr kumimoji="0" lang="en-US"/>
          </a:p>
        </p:txBody>
      </p:sp>
      <p:sp>
        <p:nvSpPr>
          <p:cNvPr id="3" name="文字版面配置區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zh-TW" altLang="en-US"/>
              <a:t>按一下以編輯母片文字樣式</a:t>
            </a:r>
          </a:p>
        </p:txBody>
      </p:sp>
      <p:sp>
        <p:nvSpPr>
          <p:cNvPr id="8" name="矩形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直線接點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內容版面配置區 19"/>
          <p:cNvSpPr>
            <a:spLocks noGrp="1"/>
          </p:cNvSpPr>
          <p:nvPr>
            <p:ph sz="quarter" idx="1"/>
          </p:nvPr>
        </p:nvSpPr>
        <p:spPr>
          <a:xfrm>
            <a:off x="3124200" y="685800"/>
            <a:ext cx="5638800" cy="5410200"/>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10" name="橢圓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橢圓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投影片編號版面配置區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369E457D-EE12-4164-8E32-9DDD40A95892}" type="slidenum">
              <a:rPr lang="zh-TW" altLang="en-US" smtClean="0"/>
              <a:pPr/>
              <a:t>‹#›</a:t>
            </a:fld>
            <a:endParaRPr lang="zh-TW" altLang="en-US"/>
          </a:p>
        </p:txBody>
      </p:sp>
      <p:sp>
        <p:nvSpPr>
          <p:cNvPr id="21" name="矩形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日期版面配置區 4"/>
          <p:cNvSpPr>
            <a:spLocks noGrp="1"/>
          </p:cNvSpPr>
          <p:nvPr>
            <p:ph type="dt" sz="half" idx="10"/>
          </p:nvPr>
        </p:nvSpPr>
        <p:spPr/>
        <p:txBody>
          <a:bodyPr/>
          <a:lstStyle/>
          <a:p>
            <a:fld id="{33A25C06-3635-48B4-9326-561BB1229EEB}" type="datetime1">
              <a:rPr lang="zh-TW" altLang="en-US" smtClean="0"/>
              <a:pPr/>
              <a:t>2020/10/20</a:t>
            </a:fld>
            <a:endParaRPr lang="zh-TW" altLang="en-US"/>
          </a:p>
        </p:txBody>
      </p:sp>
      <p:sp>
        <p:nvSpPr>
          <p:cNvPr id="6" name="頁尾版面配置區 5"/>
          <p:cNvSpPr>
            <a:spLocks noGrp="1"/>
          </p:cNvSpPr>
          <p:nvPr>
            <p:ph type="ftr" sz="quarter" idx="11"/>
          </p:nvPr>
        </p:nvSpPr>
        <p:spPr>
          <a:xfrm>
            <a:off x="301752" y="6410848"/>
            <a:ext cx="3383280" cy="365760"/>
          </a:xfrm>
        </p:spPr>
        <p:txBody>
          <a:bodyPr/>
          <a:lstStyle/>
          <a:p>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21" name="直線接點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矩形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矩形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矩形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矩形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矩形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矩形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矩形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橢圓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橢圓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投影片編號版面配置區 6"/>
          <p:cNvSpPr>
            <a:spLocks noGrp="1"/>
          </p:cNvSpPr>
          <p:nvPr>
            <p:ph type="sldNum" sz="quarter" idx="12"/>
          </p:nvPr>
        </p:nvSpPr>
        <p:spPr>
          <a:xfrm>
            <a:off x="1371600" y="312738"/>
            <a:ext cx="457200" cy="441325"/>
          </a:xfrm>
        </p:spPr>
        <p:txBody>
          <a:bodyPr/>
          <a:lstStyle/>
          <a:p>
            <a:fld id="{369E457D-EE12-4164-8E32-9DDD40A95892}" type="slidenum">
              <a:rPr lang="zh-TW" altLang="en-US" smtClean="0"/>
              <a:pPr/>
              <a:t>‹#›</a:t>
            </a:fld>
            <a:endParaRPr lang="zh-TW" altLang="en-US"/>
          </a:p>
        </p:txBody>
      </p:sp>
      <p:sp>
        <p:nvSpPr>
          <p:cNvPr id="2" name="標題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zh-TW" altLang="en-US"/>
              <a:t>按一下以編輯母片標題樣式</a:t>
            </a:r>
            <a:endParaRPr kumimoji="0" lang="en-US"/>
          </a:p>
        </p:txBody>
      </p:sp>
      <p:sp>
        <p:nvSpPr>
          <p:cNvPr id="3" name="圖片版面配置區 2"/>
          <p:cNvSpPr>
            <a:spLocks noGrp="1"/>
          </p:cNvSpPr>
          <p:nvPr>
            <p:ph type="pic" idx="1"/>
          </p:nvPr>
        </p:nvSpPr>
        <p:spPr>
          <a:xfrm>
            <a:off x="3000375" y="609600"/>
            <a:ext cx="5867400" cy="4267200"/>
          </a:xfrm>
        </p:spPr>
        <p:txBody>
          <a:bodyPr/>
          <a:lstStyle>
            <a:lvl1pPr marL="0" indent="0">
              <a:buNone/>
              <a:defRPr sz="3200"/>
            </a:lvl1pPr>
          </a:lstStyle>
          <a:p>
            <a:r>
              <a:rPr kumimoji="0" lang="zh-TW" altLang="en-US"/>
              <a:t>按一下圖示以新增圖片</a:t>
            </a:r>
            <a:endParaRPr kumimoji="0" lang="en-US" dirty="0"/>
          </a:p>
        </p:txBody>
      </p:sp>
      <p:sp>
        <p:nvSpPr>
          <p:cNvPr id="4" name="文字版面配置區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zh-TW" altLang="en-US"/>
              <a:t>按一下以編輯母片文字樣式</a:t>
            </a:r>
          </a:p>
        </p:txBody>
      </p:sp>
      <p:sp>
        <p:nvSpPr>
          <p:cNvPr id="22" name="矩形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日期版面配置區 4"/>
          <p:cNvSpPr>
            <a:spLocks noGrp="1"/>
          </p:cNvSpPr>
          <p:nvPr>
            <p:ph type="dt" sz="half" idx="10"/>
          </p:nvPr>
        </p:nvSpPr>
        <p:spPr>
          <a:xfrm>
            <a:off x="5788152" y="6404984"/>
            <a:ext cx="3044952" cy="365760"/>
          </a:xfrm>
        </p:spPr>
        <p:txBody>
          <a:bodyPr/>
          <a:lstStyle/>
          <a:p>
            <a:fld id="{BA9F43BE-0941-4E88-B57D-D38DECBCB997}" type="datetime1">
              <a:rPr lang="zh-TW" altLang="en-US" smtClean="0"/>
              <a:pPr/>
              <a:t>2020/10/20</a:t>
            </a:fld>
            <a:endParaRPr lang="zh-TW" altLang="en-US"/>
          </a:p>
        </p:txBody>
      </p:sp>
      <p:sp>
        <p:nvSpPr>
          <p:cNvPr id="6" name="頁尾版面配置區 5"/>
          <p:cNvSpPr>
            <a:spLocks noGrp="1"/>
          </p:cNvSpPr>
          <p:nvPr>
            <p:ph type="ftr" sz="quarter" idx="11"/>
          </p:nvPr>
        </p:nvSpPr>
        <p:spPr>
          <a:xfrm>
            <a:off x="301752" y="6410848"/>
            <a:ext cx="3584448" cy="365760"/>
          </a:xfrm>
        </p:spPr>
        <p:txBody>
          <a:bodyPr/>
          <a:lstStyle/>
          <a:p>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矩形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矩形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矩形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矩形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矩形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日期版面配置區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73E7C058-3467-44CD-AC53-31F205DF3CA0}" type="datetime1">
              <a:rPr lang="zh-TW" altLang="en-US" smtClean="0"/>
              <a:pPr/>
              <a:t>2020/10/20</a:t>
            </a:fld>
            <a:endParaRPr lang="zh-TW" altLang="en-US"/>
          </a:p>
        </p:txBody>
      </p:sp>
      <p:sp>
        <p:nvSpPr>
          <p:cNvPr id="3" name="頁尾版面配置區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zh-TW" altLang="en-US"/>
          </a:p>
        </p:txBody>
      </p:sp>
      <p:sp>
        <p:nvSpPr>
          <p:cNvPr id="8" name="矩形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直線接點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橢圓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橢圓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投影片編號版面配置區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369E457D-EE12-4164-8E32-9DDD40A95892}" type="slidenum">
              <a:rPr lang="zh-TW" altLang="en-US" smtClean="0"/>
              <a:pPr/>
              <a:t>‹#›</a:t>
            </a:fld>
            <a:endParaRPr lang="zh-TW" altLang="en-US"/>
          </a:p>
        </p:txBody>
      </p:sp>
      <p:sp>
        <p:nvSpPr>
          <p:cNvPr id="22" name="標題版面配置區 21"/>
          <p:cNvSpPr>
            <a:spLocks noGrp="1"/>
          </p:cNvSpPr>
          <p:nvPr>
            <p:ph type="title"/>
          </p:nvPr>
        </p:nvSpPr>
        <p:spPr>
          <a:xfrm>
            <a:off x="301752" y="228600"/>
            <a:ext cx="8534400" cy="758952"/>
          </a:xfrm>
          <a:prstGeom prst="rect">
            <a:avLst/>
          </a:prstGeom>
        </p:spPr>
        <p:txBody>
          <a:bodyPr vert="horz" anchor="b">
            <a:normAutofit/>
          </a:bodyPr>
          <a:lstStyle/>
          <a:p>
            <a:r>
              <a:rPr kumimoji="0" lang="zh-TW" altLang="en-US"/>
              <a:t>按一下以編輯母片標題樣式</a:t>
            </a:r>
            <a:endParaRPr kumimoji="0" lang="en-US"/>
          </a:p>
        </p:txBody>
      </p:sp>
      <p:sp>
        <p:nvSpPr>
          <p:cNvPr id="13" name="文字版面配置區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chiark.greenend.org.uk/~sgtatham/putty/download.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notepad-plus-plus.org/"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bitbucket.org/"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wpgoin@bitbucket.org/wpgoin/myweb.git"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1203902" y="4077072"/>
            <a:ext cx="6736196" cy="576064"/>
          </a:xfrm>
        </p:spPr>
        <p:txBody>
          <a:bodyPr>
            <a:normAutofit/>
          </a:bodyPr>
          <a:lstStyle/>
          <a:p>
            <a:r>
              <a:rPr lang="en-US" altLang="zh-TW" sz="2400" dirty="0">
                <a:latin typeface="+mj-ea"/>
                <a:ea typeface="+mj-ea"/>
              </a:rPr>
              <a:t>Python</a:t>
            </a:r>
            <a:r>
              <a:rPr lang="zh-TW" altLang="en-US" sz="2400" dirty="0">
                <a:latin typeface="+mj-ea"/>
                <a:ea typeface="+mj-ea"/>
              </a:rPr>
              <a:t>新手使用</a:t>
            </a:r>
            <a:r>
              <a:rPr lang="en-US" altLang="zh-TW" sz="2400" dirty="0" err="1">
                <a:latin typeface="+mj-ea"/>
                <a:ea typeface="+mj-ea"/>
              </a:rPr>
              <a:t>django</a:t>
            </a:r>
            <a:r>
              <a:rPr lang="zh-TW" altLang="en-US" sz="2400" dirty="0">
                <a:latin typeface="+mj-ea"/>
                <a:ea typeface="+mj-ea"/>
              </a:rPr>
              <a:t>架站的</a:t>
            </a:r>
            <a:r>
              <a:rPr lang="en-US" altLang="zh-TW" sz="2400" dirty="0">
                <a:latin typeface="+mj-ea"/>
                <a:ea typeface="+mj-ea"/>
              </a:rPr>
              <a:t>16</a:t>
            </a:r>
            <a:r>
              <a:rPr lang="zh-TW" altLang="en-US" sz="2400" dirty="0">
                <a:latin typeface="+mj-ea"/>
                <a:ea typeface="+mj-ea"/>
              </a:rPr>
              <a:t>堂課 </a:t>
            </a:r>
          </a:p>
        </p:txBody>
      </p:sp>
      <p:sp>
        <p:nvSpPr>
          <p:cNvPr id="2" name="標題 1"/>
          <p:cNvSpPr>
            <a:spLocks noGrp="1"/>
          </p:cNvSpPr>
          <p:nvPr>
            <p:ph type="ctrTitle"/>
          </p:nvPr>
        </p:nvSpPr>
        <p:spPr/>
        <p:txBody>
          <a:bodyPr>
            <a:normAutofit/>
          </a:bodyPr>
          <a:lstStyle/>
          <a:p>
            <a:r>
              <a:rPr lang="zh-TW" altLang="en-US" dirty="0"/>
              <a:t>第一堂</a:t>
            </a:r>
            <a:br>
              <a:rPr lang="en-US" altLang="zh-TW" dirty="0"/>
            </a:br>
            <a:r>
              <a:rPr lang="zh-TW" altLang="en-US" dirty="0"/>
              <a:t>網站開發環境建置</a:t>
            </a:r>
          </a:p>
        </p:txBody>
      </p:sp>
      <p:sp>
        <p:nvSpPr>
          <p:cNvPr id="4" name="投影片編號版面配置區 3"/>
          <p:cNvSpPr>
            <a:spLocks noGrp="1"/>
          </p:cNvSpPr>
          <p:nvPr>
            <p:ph type="sldNum" sz="quarter" idx="12"/>
          </p:nvPr>
        </p:nvSpPr>
        <p:spPr/>
        <p:txBody>
          <a:bodyPr/>
          <a:lstStyle/>
          <a:p>
            <a:fld id="{369E457D-EE12-4164-8E32-9DDD40A95892}" type="slidenum">
              <a:rPr lang="zh-TW" altLang="en-US" smtClean="0"/>
              <a:pPr/>
              <a:t>1</a:t>
            </a:fld>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51620" y="260648"/>
            <a:ext cx="6840760" cy="648072"/>
          </a:xfrm>
        </p:spPr>
        <p:txBody>
          <a:bodyPr>
            <a:normAutofit/>
          </a:bodyPr>
          <a:lstStyle/>
          <a:p>
            <a:r>
              <a:rPr lang="zh-TW" altLang="zh-TW" dirty="0"/>
              <a:t>使用</a:t>
            </a:r>
            <a:r>
              <a:rPr lang="en-US" altLang="zh-TW" dirty="0" err="1"/>
              <a:t>Git</a:t>
            </a:r>
            <a:r>
              <a:rPr lang="zh-TW" altLang="zh-TW" dirty="0"/>
              <a:t>分散式版本控制</a:t>
            </a:r>
            <a:endParaRPr lang="zh-TW" altLang="en-US" dirty="0"/>
          </a:p>
        </p:txBody>
      </p:sp>
      <p:sp>
        <p:nvSpPr>
          <p:cNvPr id="3" name="內容版面配置區 2"/>
          <p:cNvSpPr>
            <a:spLocks noGrp="1"/>
          </p:cNvSpPr>
          <p:nvPr>
            <p:ph sz="quarter" idx="1"/>
          </p:nvPr>
        </p:nvSpPr>
        <p:spPr>
          <a:xfrm>
            <a:off x="301752" y="1772816"/>
            <a:ext cx="8446712" cy="2334000"/>
          </a:xfrm>
        </p:spPr>
        <p:txBody>
          <a:bodyPr/>
          <a:lstStyle/>
          <a:p>
            <a:r>
              <a:rPr lang="zh-TW" altLang="zh-TW" dirty="0"/>
              <a:t>遠端建立一個用來儲存程式碼的倉庫，則可以讓我們</a:t>
            </a:r>
            <a:endParaRPr lang="en-US" altLang="zh-TW" dirty="0"/>
          </a:p>
          <a:p>
            <a:pPr lvl="1"/>
            <a:r>
              <a:rPr lang="zh-TW" altLang="zh-TW" b="1" dirty="0"/>
              <a:t>不同的電腦間隨時同步</a:t>
            </a:r>
            <a:endParaRPr lang="en-US" altLang="zh-TW" dirty="0"/>
          </a:p>
          <a:p>
            <a:pPr lvl="1"/>
            <a:r>
              <a:rPr lang="zh-TW" altLang="zh-TW" b="1" dirty="0"/>
              <a:t>取得最新的程式碼版本</a:t>
            </a:r>
            <a:endParaRPr lang="en-US" altLang="zh-TW" dirty="0"/>
          </a:p>
          <a:p>
            <a:pPr lvl="1"/>
            <a:r>
              <a:rPr lang="zh-TW" altLang="zh-TW" b="1" dirty="0"/>
              <a:t>避免掉程式碼因為沒有同步而造成的衝突</a:t>
            </a:r>
            <a:endParaRPr lang="en-US" altLang="zh-TW" b="1" dirty="0"/>
          </a:p>
          <a:p>
            <a:pPr lvl="1"/>
            <a:r>
              <a:rPr lang="zh-TW" altLang="zh-TW" b="1" dirty="0"/>
              <a:t>解決衝突的合併方案</a:t>
            </a:r>
            <a:r>
              <a:rPr lang="zh-TW" altLang="zh-TW" dirty="0"/>
              <a:t>。</a:t>
            </a:r>
            <a:endParaRPr lang="zh-TW" altLang="en-US" dirty="0"/>
          </a:p>
        </p:txBody>
      </p:sp>
      <p:sp>
        <p:nvSpPr>
          <p:cNvPr id="4" name="投影片編號版面配置區 3"/>
          <p:cNvSpPr>
            <a:spLocks noGrp="1"/>
          </p:cNvSpPr>
          <p:nvPr>
            <p:ph type="sldNum" sz="quarter" idx="12"/>
          </p:nvPr>
        </p:nvSpPr>
        <p:spPr/>
        <p:txBody>
          <a:bodyPr/>
          <a:lstStyle/>
          <a:p>
            <a:fld id="{369E457D-EE12-4164-8E32-9DDD40A95892}" type="slidenum">
              <a:rPr lang="zh-TW" altLang="en-US" smtClean="0"/>
              <a:pPr/>
              <a:t>10</a:t>
            </a:fld>
            <a:endParaRPr lang="zh-TW" altLang="en-US"/>
          </a:p>
        </p:txBody>
      </p:sp>
    </p:spTree>
    <p:extLst>
      <p:ext uri="{BB962C8B-B14F-4D97-AF65-F5344CB8AC3E}">
        <p14:creationId xmlns:p14="http://schemas.microsoft.com/office/powerpoint/2010/main" val="1531680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01752" y="228599"/>
            <a:ext cx="8374704" cy="1239097"/>
          </a:xfrm>
        </p:spPr>
        <p:txBody>
          <a:bodyPr>
            <a:normAutofit/>
          </a:bodyPr>
          <a:lstStyle/>
          <a:p>
            <a:r>
              <a:rPr lang="zh-TW" altLang="zh-TW" dirty="0"/>
              <a:t>使用</a:t>
            </a:r>
            <a:r>
              <a:rPr lang="en-US" altLang="zh-TW" dirty="0" err="1"/>
              <a:t>Git</a:t>
            </a:r>
            <a:r>
              <a:rPr lang="zh-TW" altLang="zh-TW" dirty="0"/>
              <a:t>分散式版本控制的步驟</a:t>
            </a:r>
            <a:br>
              <a:rPr lang="en-US" altLang="zh-TW" dirty="0"/>
            </a:br>
            <a:endParaRPr lang="zh-TW" altLang="en-US" dirty="0"/>
          </a:p>
        </p:txBody>
      </p:sp>
      <p:sp>
        <p:nvSpPr>
          <p:cNvPr id="3" name="內容版面配置區 2"/>
          <p:cNvSpPr>
            <a:spLocks noGrp="1"/>
          </p:cNvSpPr>
          <p:nvPr>
            <p:ph sz="quarter" idx="1"/>
          </p:nvPr>
        </p:nvSpPr>
        <p:spPr/>
        <p:txBody>
          <a:bodyPr/>
          <a:lstStyle/>
          <a:p>
            <a:pPr lvl="0"/>
            <a:r>
              <a:rPr lang="zh-TW" altLang="zh-TW" dirty="0"/>
              <a:t>第一次建立網站時，就先以</a:t>
            </a:r>
            <a:r>
              <a:rPr lang="en-US" altLang="zh-TW" dirty="0" err="1"/>
              <a:t>git</a:t>
            </a:r>
            <a:r>
              <a:rPr lang="zh-TW" altLang="zh-TW" dirty="0"/>
              <a:t>的</a:t>
            </a:r>
            <a:r>
              <a:rPr lang="en-US" altLang="zh-TW" dirty="0"/>
              <a:t>push</a:t>
            </a:r>
            <a:r>
              <a:rPr lang="zh-TW" altLang="zh-TW" dirty="0"/>
              <a:t>指令，把所有的目錄及檔案全都放到遠地的倉庫中（在此例中為</a:t>
            </a:r>
            <a:r>
              <a:rPr lang="en-US" altLang="zh-TW" dirty="0" err="1"/>
              <a:t>BitBucket</a:t>
            </a:r>
            <a:r>
              <a:rPr lang="zh-TW" altLang="zh-TW" dirty="0"/>
              <a:t>的</a:t>
            </a:r>
            <a:r>
              <a:rPr lang="en-US" altLang="zh-TW" dirty="0"/>
              <a:t>Repository</a:t>
            </a:r>
            <a:r>
              <a:rPr lang="zh-TW" altLang="zh-TW" dirty="0"/>
              <a:t>中）</a:t>
            </a:r>
            <a:endParaRPr lang="en-US" altLang="zh-TW" dirty="0"/>
          </a:p>
          <a:p>
            <a:r>
              <a:rPr lang="zh-TW" altLang="zh-TW" dirty="0"/>
              <a:t>每一次要編輯網站前，都先以</a:t>
            </a:r>
            <a:r>
              <a:rPr lang="en-US" altLang="zh-TW" dirty="0" err="1"/>
              <a:t>git</a:t>
            </a:r>
            <a:r>
              <a:rPr lang="en-US" altLang="zh-TW" dirty="0"/>
              <a:t> fetch</a:t>
            </a:r>
            <a:r>
              <a:rPr lang="zh-TW" altLang="zh-TW" dirty="0"/>
              <a:t>或是</a:t>
            </a:r>
            <a:r>
              <a:rPr lang="en-US" altLang="zh-TW" dirty="0" err="1"/>
              <a:t>git</a:t>
            </a:r>
            <a:r>
              <a:rPr lang="en-US" altLang="zh-TW" dirty="0"/>
              <a:t> pull</a:t>
            </a:r>
            <a:r>
              <a:rPr lang="zh-TW" altLang="zh-TW" dirty="0"/>
              <a:t>把遠端倉庫中最新的內容提取到本地電腦中</a:t>
            </a:r>
          </a:p>
          <a:p>
            <a:r>
              <a:rPr lang="zh-TW" altLang="zh-TW" dirty="0"/>
              <a:t>開發進行開發、編輯及測試網站的工作</a:t>
            </a:r>
          </a:p>
          <a:p>
            <a:r>
              <a:rPr lang="zh-TW" altLang="zh-TW" dirty="0"/>
              <a:t>每次工作告一個段落，要關機之前，使用</a:t>
            </a:r>
            <a:r>
              <a:rPr lang="en-US" altLang="zh-TW" dirty="0" err="1"/>
              <a:t>git</a:t>
            </a:r>
            <a:r>
              <a:rPr lang="zh-TW" altLang="zh-TW" dirty="0"/>
              <a:t>的</a:t>
            </a:r>
            <a:r>
              <a:rPr lang="en-US" altLang="zh-TW" dirty="0"/>
              <a:t>push</a:t>
            </a:r>
            <a:r>
              <a:rPr lang="zh-TW" altLang="zh-TW" dirty="0"/>
              <a:t>指令，把所有的變更都更新到遠端倉庫</a:t>
            </a:r>
          </a:p>
        </p:txBody>
      </p:sp>
      <p:sp>
        <p:nvSpPr>
          <p:cNvPr id="4" name="投影片編號版面配置區 3"/>
          <p:cNvSpPr>
            <a:spLocks noGrp="1"/>
          </p:cNvSpPr>
          <p:nvPr>
            <p:ph type="sldNum" sz="quarter" idx="12"/>
          </p:nvPr>
        </p:nvSpPr>
        <p:spPr/>
        <p:txBody>
          <a:bodyPr/>
          <a:lstStyle/>
          <a:p>
            <a:fld id="{369E457D-EE12-4164-8E32-9DDD40A95892}" type="slidenum">
              <a:rPr lang="zh-TW" altLang="en-US" smtClean="0"/>
              <a:pPr/>
              <a:t>11</a:t>
            </a:fld>
            <a:endParaRPr lang="zh-TW" altLang="en-US"/>
          </a:p>
        </p:txBody>
      </p:sp>
    </p:spTree>
    <p:extLst>
      <p:ext uri="{BB962C8B-B14F-4D97-AF65-F5344CB8AC3E}">
        <p14:creationId xmlns:p14="http://schemas.microsoft.com/office/powerpoint/2010/main" val="4157582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在</a:t>
            </a:r>
            <a:r>
              <a:rPr lang="en-US" altLang="zh-TW" dirty="0"/>
              <a:t>Windows</a:t>
            </a:r>
            <a:r>
              <a:rPr lang="zh-TW" altLang="zh-TW" dirty="0"/>
              <a:t>建立</a:t>
            </a:r>
            <a:r>
              <a:rPr lang="en-US" altLang="zh-TW" dirty="0"/>
              <a:t>Linux</a:t>
            </a:r>
            <a:r>
              <a:rPr lang="zh-TW" altLang="zh-TW" dirty="0"/>
              <a:t>虛擬機</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12</a:t>
            </a:fld>
            <a:endParaRPr lang="zh-TW" altLang="en-US"/>
          </a:p>
        </p:txBody>
      </p:sp>
      <p:sp>
        <p:nvSpPr>
          <p:cNvPr id="5" name="內容版面配置區 4"/>
          <p:cNvSpPr>
            <a:spLocks noGrp="1"/>
          </p:cNvSpPr>
          <p:nvPr>
            <p:ph sz="quarter" idx="1"/>
          </p:nvPr>
        </p:nvSpPr>
        <p:spPr/>
        <p:txBody>
          <a:bodyPr/>
          <a:lstStyle/>
          <a:p>
            <a:r>
              <a:rPr lang="zh-TW" altLang="zh-TW" dirty="0"/>
              <a:t>不管是</a:t>
            </a:r>
            <a:r>
              <a:rPr lang="en-US" altLang="zh-TW" dirty="0"/>
              <a:t>Windows 7</a:t>
            </a:r>
            <a:r>
              <a:rPr lang="zh-TW" altLang="zh-TW" dirty="0"/>
              <a:t>、</a:t>
            </a:r>
            <a:r>
              <a:rPr lang="en-US" altLang="zh-TW" dirty="0"/>
              <a:t>8</a:t>
            </a:r>
            <a:r>
              <a:rPr lang="zh-TW" altLang="zh-TW" dirty="0"/>
              <a:t>或</a:t>
            </a:r>
            <a:r>
              <a:rPr lang="en-US" altLang="zh-TW" dirty="0"/>
              <a:t>10</a:t>
            </a:r>
            <a:r>
              <a:rPr lang="zh-TW" altLang="zh-TW" dirty="0"/>
              <a:t>，只要在作業系統中安裝</a:t>
            </a:r>
            <a:r>
              <a:rPr lang="en-US" altLang="zh-TW" dirty="0"/>
              <a:t>VMware Workstation Player</a:t>
            </a:r>
            <a:r>
              <a:rPr lang="zh-TW" altLang="zh-TW" dirty="0"/>
              <a:t>或是</a:t>
            </a:r>
            <a:r>
              <a:rPr lang="en-US" altLang="zh-TW" dirty="0" err="1"/>
              <a:t>VirutalBox</a:t>
            </a:r>
            <a:r>
              <a:rPr lang="zh-TW" altLang="zh-TW" dirty="0"/>
              <a:t>，就可以安裝任何你想要的作業系統</a:t>
            </a:r>
            <a:r>
              <a:rPr lang="zh-TW" altLang="en-US" dirty="0"/>
              <a:t>（</a:t>
            </a:r>
            <a:r>
              <a:rPr lang="zh-TW" altLang="zh-TW" dirty="0"/>
              <a:t>此以</a:t>
            </a:r>
            <a:r>
              <a:rPr lang="en-US" altLang="zh-TW" dirty="0"/>
              <a:t>VMware Player</a:t>
            </a:r>
            <a:r>
              <a:rPr lang="zh-TW" altLang="zh-TW" dirty="0"/>
              <a:t>作為示範</a:t>
            </a:r>
            <a:r>
              <a:rPr lang="zh-TW" altLang="en-US" dirty="0"/>
              <a:t>）</a:t>
            </a:r>
            <a:endParaRPr lang="en-US" altLang="zh-TW" dirty="0"/>
          </a:p>
          <a:p>
            <a:r>
              <a:rPr lang="zh-TW" altLang="zh-TW" dirty="0"/>
              <a:t>到</a:t>
            </a:r>
            <a:r>
              <a:rPr lang="en-US" altLang="zh-TW" dirty="0"/>
              <a:t>VMware</a:t>
            </a:r>
            <a:r>
              <a:rPr lang="zh-TW" altLang="zh-TW" dirty="0"/>
              <a:t>網站，免費下載</a:t>
            </a:r>
            <a:r>
              <a:rPr lang="en-US" altLang="zh-TW" dirty="0"/>
              <a:t>VMware Workstation Player</a:t>
            </a:r>
            <a:r>
              <a:rPr lang="zh-TW" altLang="zh-TW" dirty="0"/>
              <a:t>，網址：</a:t>
            </a:r>
            <a:r>
              <a:rPr lang="en-US" altLang="zh-TW" dirty="0"/>
              <a:t>https://my.vmware.com/web/vmware/downloads</a:t>
            </a:r>
            <a:endParaRPr lang="zh-TW" altLang="en-US" dirty="0"/>
          </a:p>
        </p:txBody>
      </p:sp>
    </p:spTree>
    <p:extLst>
      <p:ext uri="{BB962C8B-B14F-4D97-AF65-F5344CB8AC3E}">
        <p14:creationId xmlns:p14="http://schemas.microsoft.com/office/powerpoint/2010/main" val="1199136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在</a:t>
            </a:r>
            <a:r>
              <a:rPr lang="en-US" altLang="zh-TW" dirty="0"/>
              <a:t>Windows</a:t>
            </a:r>
            <a:r>
              <a:rPr lang="zh-TW" altLang="zh-TW" dirty="0"/>
              <a:t>建立</a:t>
            </a:r>
            <a:r>
              <a:rPr lang="en-US" altLang="zh-TW" dirty="0"/>
              <a:t>Linux</a:t>
            </a:r>
            <a:r>
              <a:rPr lang="zh-TW" altLang="zh-TW" dirty="0"/>
              <a:t>虛擬機</a:t>
            </a:r>
            <a:endParaRPr lang="zh-TW" altLang="en-US" dirty="0"/>
          </a:p>
        </p:txBody>
      </p:sp>
      <p:sp>
        <p:nvSpPr>
          <p:cNvPr id="4" name="投影片編號版面配置區 3"/>
          <p:cNvSpPr>
            <a:spLocks noGrp="1"/>
          </p:cNvSpPr>
          <p:nvPr>
            <p:ph type="sldNum" sz="quarter" idx="12"/>
          </p:nvPr>
        </p:nvSpPr>
        <p:spPr/>
        <p:txBody>
          <a:bodyPr/>
          <a:lstStyle/>
          <a:p>
            <a:fld id="{369E457D-EE12-4164-8E32-9DDD40A95892}" type="slidenum">
              <a:rPr lang="zh-TW" altLang="en-US" smtClean="0"/>
              <a:pPr/>
              <a:t>13</a:t>
            </a:fld>
            <a:endParaRPr lang="zh-TW" altLang="en-US"/>
          </a:p>
        </p:txBody>
      </p:sp>
      <p:pic>
        <p:nvPicPr>
          <p:cNvPr id="5" name="內容版面配置區 4" descr="1-3.png"/>
          <p:cNvPicPr>
            <a:picLocks noGrp="1"/>
          </p:cNvPicPr>
          <p:nvPr>
            <p:ph sz="quarter" idx="1"/>
          </p:nvPr>
        </p:nvPicPr>
        <p:blipFill>
          <a:blip r:embed="rId2"/>
          <a:stretch>
            <a:fillRect/>
          </a:stretch>
        </p:blipFill>
        <p:spPr>
          <a:xfrm>
            <a:off x="301752" y="1485541"/>
            <a:ext cx="8296600" cy="5057647"/>
          </a:xfrm>
          <a:prstGeom prst="rect">
            <a:avLst/>
          </a:prstGeom>
        </p:spPr>
      </p:pic>
    </p:spTree>
    <p:extLst>
      <p:ext uri="{BB962C8B-B14F-4D97-AF65-F5344CB8AC3E}">
        <p14:creationId xmlns:p14="http://schemas.microsoft.com/office/powerpoint/2010/main" val="3531254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在</a:t>
            </a:r>
            <a:r>
              <a:rPr lang="en-US" altLang="zh-TW" dirty="0"/>
              <a:t>Windows</a:t>
            </a:r>
            <a:r>
              <a:rPr lang="zh-TW" altLang="zh-TW" dirty="0"/>
              <a:t>建立</a:t>
            </a:r>
            <a:r>
              <a:rPr lang="en-US" altLang="zh-TW" dirty="0"/>
              <a:t>Linux</a:t>
            </a:r>
            <a:r>
              <a:rPr lang="zh-TW" altLang="zh-TW" dirty="0"/>
              <a:t>虛擬機</a:t>
            </a:r>
            <a:endParaRPr lang="zh-TW" altLang="en-US" dirty="0"/>
          </a:p>
        </p:txBody>
      </p:sp>
      <p:sp>
        <p:nvSpPr>
          <p:cNvPr id="3" name="內容版面配置區 2"/>
          <p:cNvSpPr>
            <a:spLocks noGrp="1"/>
          </p:cNvSpPr>
          <p:nvPr>
            <p:ph sz="quarter" idx="1"/>
          </p:nvPr>
        </p:nvSpPr>
        <p:spPr>
          <a:xfrm>
            <a:off x="301752" y="1527048"/>
            <a:ext cx="8662736" cy="749824"/>
          </a:xfrm>
        </p:spPr>
        <p:txBody>
          <a:bodyPr>
            <a:normAutofit fontScale="92500" lnSpcReduction="20000"/>
          </a:bodyPr>
          <a:lstStyle/>
          <a:p>
            <a:r>
              <a:rPr lang="en-US" altLang="zh-TW" dirty="0"/>
              <a:t>VMware Workstation Player</a:t>
            </a:r>
            <a:r>
              <a:rPr lang="zh-TW" altLang="zh-TW" dirty="0"/>
              <a:t>支援兩個作業系統，分別是</a:t>
            </a:r>
            <a:r>
              <a:rPr lang="en-US" altLang="zh-TW" dirty="0"/>
              <a:t>Windows</a:t>
            </a:r>
            <a:r>
              <a:rPr lang="zh-TW" altLang="zh-TW" dirty="0"/>
              <a:t>以及</a:t>
            </a:r>
            <a:r>
              <a:rPr lang="en-US" altLang="zh-TW" dirty="0"/>
              <a:t>Linux</a:t>
            </a:r>
            <a:endParaRPr lang="zh-TW" altLang="en-US" dirty="0"/>
          </a:p>
        </p:txBody>
      </p:sp>
      <p:sp>
        <p:nvSpPr>
          <p:cNvPr id="4" name="投影片編號版面配置區 3"/>
          <p:cNvSpPr>
            <a:spLocks noGrp="1"/>
          </p:cNvSpPr>
          <p:nvPr>
            <p:ph type="sldNum" sz="quarter" idx="12"/>
          </p:nvPr>
        </p:nvSpPr>
        <p:spPr/>
        <p:txBody>
          <a:bodyPr/>
          <a:lstStyle/>
          <a:p>
            <a:fld id="{369E457D-EE12-4164-8E32-9DDD40A95892}" type="slidenum">
              <a:rPr lang="zh-TW" altLang="en-US" smtClean="0"/>
              <a:pPr/>
              <a:t>14</a:t>
            </a:fld>
            <a:endParaRPr lang="zh-TW" altLang="en-US"/>
          </a:p>
        </p:txBody>
      </p:sp>
      <p:pic>
        <p:nvPicPr>
          <p:cNvPr id="5" name="圖片 4" descr="1-4.png"/>
          <p:cNvPicPr/>
          <p:nvPr/>
        </p:nvPicPr>
        <p:blipFill>
          <a:blip r:embed="rId2"/>
          <a:stretch>
            <a:fillRect/>
          </a:stretch>
        </p:blipFill>
        <p:spPr>
          <a:xfrm>
            <a:off x="1187624" y="2336223"/>
            <a:ext cx="6768752" cy="3959001"/>
          </a:xfrm>
          <a:prstGeom prst="rect">
            <a:avLst/>
          </a:prstGeom>
        </p:spPr>
      </p:pic>
    </p:spTree>
    <p:extLst>
      <p:ext uri="{BB962C8B-B14F-4D97-AF65-F5344CB8AC3E}">
        <p14:creationId xmlns:p14="http://schemas.microsoft.com/office/powerpoint/2010/main" val="1303265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下載</a:t>
            </a:r>
            <a:r>
              <a:rPr lang="en-US" altLang="zh-TW" dirty="0"/>
              <a:t>Ubuntu</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15</a:t>
            </a:fld>
            <a:endParaRPr lang="zh-TW" altLang="en-US"/>
          </a:p>
        </p:txBody>
      </p:sp>
      <p:sp>
        <p:nvSpPr>
          <p:cNvPr id="4" name="內容版面配置區 3"/>
          <p:cNvSpPr>
            <a:spLocks noGrp="1"/>
          </p:cNvSpPr>
          <p:nvPr>
            <p:ph sz="half" idx="2"/>
          </p:nvPr>
        </p:nvSpPr>
        <p:spPr>
          <a:xfrm>
            <a:off x="347472" y="1481499"/>
            <a:ext cx="8617016" cy="795373"/>
          </a:xfrm>
        </p:spPr>
        <p:txBody>
          <a:bodyPr>
            <a:normAutofit lnSpcReduction="10000"/>
          </a:bodyPr>
          <a:lstStyle/>
          <a:p>
            <a:r>
              <a:rPr lang="zh-TW" altLang="zh-TW" dirty="0"/>
              <a:t>下載</a:t>
            </a:r>
            <a:r>
              <a:rPr lang="en-US" altLang="zh-TW" dirty="0"/>
              <a:t>Ubuntu</a:t>
            </a:r>
            <a:r>
              <a:rPr lang="zh-TW" altLang="zh-TW" dirty="0"/>
              <a:t>的光碟映像檔，網址：</a:t>
            </a:r>
            <a:r>
              <a:rPr lang="en-US" altLang="zh-TW" dirty="0"/>
              <a:t>http://www.ubuntu.com/download</a:t>
            </a:r>
            <a:endParaRPr lang="zh-TW" altLang="en-US" dirty="0"/>
          </a:p>
        </p:txBody>
      </p:sp>
      <p:pic>
        <p:nvPicPr>
          <p:cNvPr id="7" name="圖片 6" descr="1-5.png"/>
          <p:cNvPicPr/>
          <p:nvPr/>
        </p:nvPicPr>
        <p:blipFill>
          <a:blip r:embed="rId2"/>
          <a:stretch>
            <a:fillRect/>
          </a:stretch>
        </p:blipFill>
        <p:spPr>
          <a:xfrm>
            <a:off x="763801" y="2276872"/>
            <a:ext cx="7610301" cy="43204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zh-TW" altLang="en-US" dirty="0"/>
              <a:t>下載</a:t>
            </a:r>
            <a:r>
              <a:rPr lang="en-US" altLang="zh-TW" dirty="0"/>
              <a:t>Ubuntu</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16</a:t>
            </a:fld>
            <a:endParaRPr lang="zh-TW" altLang="en-US"/>
          </a:p>
        </p:txBody>
      </p:sp>
      <p:sp>
        <p:nvSpPr>
          <p:cNvPr id="7" name="內容版面配置區 6"/>
          <p:cNvSpPr>
            <a:spLocks noGrp="1"/>
          </p:cNvSpPr>
          <p:nvPr>
            <p:ph sz="quarter" idx="1"/>
          </p:nvPr>
        </p:nvSpPr>
        <p:spPr>
          <a:xfrm>
            <a:off x="301752" y="1527048"/>
            <a:ext cx="8534400" cy="821832"/>
          </a:xfrm>
        </p:spPr>
        <p:txBody>
          <a:bodyPr>
            <a:normAutofit fontScale="92500" lnSpcReduction="10000"/>
          </a:bodyPr>
          <a:lstStyle/>
          <a:p>
            <a:r>
              <a:rPr lang="zh-TW" altLang="zh-TW" dirty="0"/>
              <a:t>選用</a:t>
            </a:r>
            <a:r>
              <a:rPr lang="en-US" altLang="zh-TW" dirty="0" err="1"/>
              <a:t>ubuntu</a:t>
            </a:r>
            <a:r>
              <a:rPr lang="en-US" altLang="zh-TW" dirty="0"/>
              <a:t> Desktop</a:t>
            </a:r>
            <a:r>
              <a:rPr lang="zh-TW" altLang="zh-TW" dirty="0"/>
              <a:t>版本</a:t>
            </a:r>
            <a:r>
              <a:rPr lang="zh-TW" altLang="en-US" dirty="0"/>
              <a:t>，</a:t>
            </a:r>
            <a:r>
              <a:rPr lang="zh-TW" altLang="zh-TW" sz="2800" dirty="0"/>
              <a:t>選用</a:t>
            </a:r>
            <a:r>
              <a:rPr lang="en-US" altLang="zh-TW" sz="2800" dirty="0"/>
              <a:t>16.04.3 LTS 64 bit</a:t>
            </a:r>
            <a:r>
              <a:rPr lang="zh-TW" altLang="zh-TW" sz="2800" dirty="0"/>
              <a:t>版本</a:t>
            </a:r>
            <a:r>
              <a:rPr lang="zh-TW" altLang="en-US" sz="2800" dirty="0"/>
              <a:t>，</a:t>
            </a:r>
            <a:r>
              <a:rPr lang="zh-TW" altLang="zh-TW" sz="2400" dirty="0"/>
              <a:t>按下「</a:t>
            </a:r>
            <a:r>
              <a:rPr lang="en-US" altLang="zh-TW" sz="2400" dirty="0"/>
              <a:t>Download</a:t>
            </a:r>
            <a:r>
              <a:rPr lang="zh-TW" altLang="zh-TW" sz="2400" dirty="0"/>
              <a:t>」按鈕</a:t>
            </a:r>
            <a:endParaRPr lang="zh-TW" altLang="en-US" sz="2800" dirty="0"/>
          </a:p>
          <a:p>
            <a:endParaRPr lang="zh-TW" altLang="en-US" dirty="0"/>
          </a:p>
        </p:txBody>
      </p:sp>
      <p:pic>
        <p:nvPicPr>
          <p:cNvPr id="1026" name="Picture 2" descr="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2339344"/>
            <a:ext cx="6979627" cy="374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安裝</a:t>
            </a:r>
            <a:r>
              <a:rPr lang="en-US" altLang="zh-TW" dirty="0"/>
              <a:t>Ubuntu</a:t>
            </a:r>
            <a:endParaRPr lang="zh-TW" altLang="en-US" dirty="0"/>
          </a:p>
        </p:txBody>
      </p:sp>
      <p:sp>
        <p:nvSpPr>
          <p:cNvPr id="3" name="內容版面配置區 2"/>
          <p:cNvSpPr>
            <a:spLocks noGrp="1"/>
          </p:cNvSpPr>
          <p:nvPr>
            <p:ph sz="quarter" idx="1"/>
          </p:nvPr>
        </p:nvSpPr>
        <p:spPr>
          <a:xfrm>
            <a:off x="301752" y="1527048"/>
            <a:ext cx="8662736" cy="893840"/>
          </a:xfrm>
        </p:spPr>
        <p:txBody>
          <a:bodyPr>
            <a:noAutofit/>
          </a:bodyPr>
          <a:lstStyle/>
          <a:p>
            <a:pPr marL="0" indent="0">
              <a:buNone/>
            </a:pPr>
            <a:r>
              <a:rPr lang="zh-TW" altLang="zh-TW" sz="2200" dirty="0"/>
              <a:t>先執行</a:t>
            </a:r>
            <a:r>
              <a:rPr lang="en-US" altLang="zh-TW" sz="2200" dirty="0"/>
              <a:t>VMware Workstation Player</a:t>
            </a:r>
            <a:r>
              <a:rPr lang="zh-TW" altLang="zh-TW" sz="2200" dirty="0"/>
              <a:t>的安裝</a:t>
            </a:r>
            <a:r>
              <a:rPr lang="zh-TW" altLang="en-US" sz="2200" dirty="0"/>
              <a:t>，</a:t>
            </a:r>
            <a:r>
              <a:rPr lang="zh-TW" altLang="zh-TW" sz="2200" dirty="0"/>
              <a:t>安裝完畢進入</a:t>
            </a:r>
            <a:r>
              <a:rPr lang="en-US" altLang="zh-TW" sz="2200" dirty="0" err="1"/>
              <a:t>Vmware</a:t>
            </a:r>
            <a:r>
              <a:rPr lang="en-US" altLang="zh-TW" sz="2200" dirty="0"/>
              <a:t> Workstation Player</a:t>
            </a:r>
            <a:r>
              <a:rPr lang="zh-TW" altLang="zh-TW" sz="2200" dirty="0"/>
              <a:t>的應用程式</a:t>
            </a:r>
            <a:endParaRPr lang="zh-TW" altLang="en-US" sz="2200" dirty="0"/>
          </a:p>
        </p:txBody>
      </p:sp>
      <p:sp>
        <p:nvSpPr>
          <p:cNvPr id="4" name="投影片編號版面配置區 3"/>
          <p:cNvSpPr>
            <a:spLocks noGrp="1"/>
          </p:cNvSpPr>
          <p:nvPr>
            <p:ph type="sldNum" sz="quarter" idx="12"/>
          </p:nvPr>
        </p:nvSpPr>
        <p:spPr/>
        <p:txBody>
          <a:bodyPr/>
          <a:lstStyle/>
          <a:p>
            <a:fld id="{369E457D-EE12-4164-8E32-9DDD40A95892}" type="slidenum">
              <a:rPr lang="zh-TW" altLang="en-US" smtClean="0"/>
              <a:pPr/>
              <a:t>17</a:t>
            </a:fld>
            <a:endParaRPr lang="zh-TW" altLang="en-US"/>
          </a:p>
        </p:txBody>
      </p:sp>
      <p:pic>
        <p:nvPicPr>
          <p:cNvPr id="6" name="圖片 5" descr="1-9.png"/>
          <p:cNvPicPr/>
          <p:nvPr/>
        </p:nvPicPr>
        <p:blipFill>
          <a:blip r:embed="rId2"/>
          <a:stretch>
            <a:fillRect/>
          </a:stretch>
        </p:blipFill>
        <p:spPr>
          <a:xfrm>
            <a:off x="1979712" y="2276872"/>
            <a:ext cx="5112568" cy="4392488"/>
          </a:xfrm>
          <a:prstGeom prst="rect">
            <a:avLst/>
          </a:prstGeom>
        </p:spPr>
      </p:pic>
    </p:spTree>
    <p:extLst>
      <p:ext uri="{BB962C8B-B14F-4D97-AF65-F5344CB8AC3E}">
        <p14:creationId xmlns:p14="http://schemas.microsoft.com/office/powerpoint/2010/main" val="2757772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安裝</a:t>
            </a:r>
            <a:r>
              <a:rPr lang="en-US" altLang="zh-TW" dirty="0"/>
              <a:t>Ubuntu</a:t>
            </a:r>
            <a:endParaRPr lang="zh-TW" altLang="en-US" dirty="0"/>
          </a:p>
        </p:txBody>
      </p:sp>
      <p:sp>
        <p:nvSpPr>
          <p:cNvPr id="4" name="投影片編號版面配置區 3"/>
          <p:cNvSpPr>
            <a:spLocks noGrp="1"/>
          </p:cNvSpPr>
          <p:nvPr>
            <p:ph type="sldNum" sz="quarter" idx="12"/>
          </p:nvPr>
        </p:nvSpPr>
        <p:spPr/>
        <p:txBody>
          <a:bodyPr/>
          <a:lstStyle/>
          <a:p>
            <a:fld id="{369E457D-EE12-4164-8E32-9DDD40A95892}" type="slidenum">
              <a:rPr lang="zh-TW" altLang="en-US" smtClean="0"/>
              <a:pPr/>
              <a:t>18</a:t>
            </a:fld>
            <a:endParaRPr lang="zh-TW" altLang="en-US"/>
          </a:p>
        </p:txBody>
      </p:sp>
      <p:sp>
        <p:nvSpPr>
          <p:cNvPr id="5" name="內容版面配置區 4"/>
          <p:cNvSpPr>
            <a:spLocks noGrp="1"/>
          </p:cNvSpPr>
          <p:nvPr>
            <p:ph sz="quarter" idx="1"/>
          </p:nvPr>
        </p:nvSpPr>
        <p:spPr/>
        <p:txBody>
          <a:bodyPr/>
          <a:lstStyle/>
          <a:p>
            <a:endParaRPr lang="zh-TW" altLang="en-US"/>
          </a:p>
        </p:txBody>
      </p:sp>
      <p:pic>
        <p:nvPicPr>
          <p:cNvPr id="2050" name="Picture 2" descr="1-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1" y="1469210"/>
            <a:ext cx="5544615" cy="4997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2744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安裝</a:t>
            </a:r>
            <a:r>
              <a:rPr lang="en-US" altLang="zh-TW" dirty="0"/>
              <a:t>Ubuntu</a:t>
            </a:r>
            <a:endParaRPr lang="zh-TW" altLang="en-US" dirty="0"/>
          </a:p>
        </p:txBody>
      </p:sp>
      <p:sp>
        <p:nvSpPr>
          <p:cNvPr id="4" name="投影片編號版面配置區 3"/>
          <p:cNvSpPr>
            <a:spLocks noGrp="1"/>
          </p:cNvSpPr>
          <p:nvPr>
            <p:ph type="sldNum" sz="quarter" idx="12"/>
          </p:nvPr>
        </p:nvSpPr>
        <p:spPr/>
        <p:txBody>
          <a:bodyPr/>
          <a:lstStyle/>
          <a:p>
            <a:fld id="{369E457D-EE12-4164-8E32-9DDD40A95892}" type="slidenum">
              <a:rPr lang="zh-TW" altLang="en-US" smtClean="0"/>
              <a:pPr/>
              <a:t>19</a:t>
            </a:fld>
            <a:endParaRPr lang="zh-TW" altLang="en-US"/>
          </a:p>
        </p:txBody>
      </p:sp>
      <p:pic>
        <p:nvPicPr>
          <p:cNvPr id="5" name="內容版面配置區 4" descr="1-11.png"/>
          <p:cNvPicPr>
            <a:picLocks noGrp="1"/>
          </p:cNvPicPr>
          <p:nvPr>
            <p:ph sz="quarter" idx="1"/>
          </p:nvPr>
        </p:nvPicPr>
        <p:blipFill>
          <a:blip r:embed="rId2"/>
          <a:stretch>
            <a:fillRect/>
          </a:stretch>
        </p:blipFill>
        <p:spPr>
          <a:xfrm>
            <a:off x="1619672" y="1467696"/>
            <a:ext cx="5760640" cy="4913631"/>
          </a:xfrm>
          <a:prstGeom prst="rect">
            <a:avLst/>
          </a:prstGeom>
        </p:spPr>
      </p:pic>
    </p:spTree>
    <p:extLst>
      <p:ext uri="{BB962C8B-B14F-4D97-AF65-F5344CB8AC3E}">
        <p14:creationId xmlns:p14="http://schemas.microsoft.com/office/powerpoint/2010/main" val="3704696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學習目標</a:t>
            </a:r>
          </a:p>
        </p:txBody>
      </p:sp>
      <p:sp>
        <p:nvSpPr>
          <p:cNvPr id="3" name="內容版面配置區 2"/>
          <p:cNvSpPr>
            <a:spLocks noGrp="1"/>
          </p:cNvSpPr>
          <p:nvPr>
            <p:ph sz="quarter" idx="1"/>
          </p:nvPr>
        </p:nvSpPr>
        <p:spPr/>
        <p:txBody>
          <a:bodyPr>
            <a:normAutofit lnSpcReduction="10000"/>
          </a:bodyPr>
          <a:lstStyle/>
          <a:p>
            <a:pPr lvl="0"/>
            <a:r>
              <a:rPr lang="zh-TW" altLang="zh-TW" dirty="0"/>
              <a:t>網站的基礎知識</a:t>
            </a:r>
          </a:p>
          <a:p>
            <a:pPr lvl="1"/>
            <a:r>
              <a:rPr lang="zh-TW" altLang="zh-TW" dirty="0"/>
              <a:t>網站的運作流程</a:t>
            </a:r>
            <a:endParaRPr lang="en-US" altLang="zh-TW" dirty="0"/>
          </a:p>
          <a:p>
            <a:pPr lvl="1"/>
            <a:r>
              <a:rPr lang="en-US" altLang="zh-TW" dirty="0"/>
              <a:t>Python/Django</a:t>
            </a:r>
            <a:r>
              <a:rPr lang="zh-TW" altLang="zh-TW" dirty="0"/>
              <a:t>扮演的角色</a:t>
            </a:r>
          </a:p>
          <a:p>
            <a:pPr lvl="1"/>
            <a:r>
              <a:rPr lang="zh-TW" altLang="zh-TW" dirty="0"/>
              <a:t>使用</a:t>
            </a:r>
            <a:r>
              <a:rPr lang="en-US" altLang="zh-TW" dirty="0"/>
              <a:t>Python/Django</a:t>
            </a:r>
            <a:r>
              <a:rPr lang="zh-TW" altLang="zh-TW" dirty="0"/>
              <a:t>建立網站的優勢</a:t>
            </a:r>
            <a:endParaRPr lang="en-US" altLang="zh-TW" dirty="0"/>
          </a:p>
          <a:p>
            <a:pPr lvl="0"/>
            <a:r>
              <a:rPr lang="zh-TW" altLang="zh-TW" dirty="0"/>
              <a:t>建立網站開發流程</a:t>
            </a:r>
          </a:p>
          <a:p>
            <a:pPr lvl="1"/>
            <a:r>
              <a:rPr lang="zh-TW" altLang="zh-TW" dirty="0"/>
              <a:t>開發流程簡介</a:t>
            </a:r>
          </a:p>
          <a:p>
            <a:pPr lvl="1"/>
            <a:r>
              <a:rPr lang="en-US" altLang="zh-TW" dirty="0"/>
              <a:t>Linux</a:t>
            </a:r>
            <a:r>
              <a:rPr lang="zh-TW" altLang="en-US" dirty="0"/>
              <a:t>虛擬機建置</a:t>
            </a:r>
            <a:endParaRPr lang="en-US" altLang="zh-TW" dirty="0"/>
          </a:p>
          <a:p>
            <a:pPr lvl="1"/>
            <a:r>
              <a:rPr lang="zh-TW" altLang="zh-TW" dirty="0"/>
              <a:t>建立</a:t>
            </a:r>
            <a:r>
              <a:rPr lang="en-US" altLang="zh-TW" dirty="0"/>
              <a:t>Python Django</a:t>
            </a:r>
            <a:r>
              <a:rPr lang="zh-TW" altLang="zh-TW" dirty="0"/>
              <a:t>開發環境</a:t>
            </a:r>
            <a:endParaRPr lang="en-US" altLang="zh-TW" dirty="0"/>
          </a:p>
          <a:p>
            <a:pPr lvl="1"/>
            <a:r>
              <a:rPr lang="zh-TW" altLang="zh-TW" dirty="0"/>
              <a:t>設定</a:t>
            </a:r>
            <a:r>
              <a:rPr lang="en-US" altLang="zh-TW" dirty="0"/>
              <a:t>SSH</a:t>
            </a:r>
            <a:r>
              <a:rPr lang="zh-TW" altLang="zh-TW" dirty="0"/>
              <a:t>、</a:t>
            </a:r>
            <a:r>
              <a:rPr lang="en-US" altLang="zh-TW" dirty="0" err="1"/>
              <a:t>PuTTY</a:t>
            </a:r>
            <a:r>
              <a:rPr lang="zh-TW" altLang="zh-TW" dirty="0"/>
              <a:t>以及</a:t>
            </a:r>
            <a:r>
              <a:rPr lang="en-US" altLang="zh-TW" dirty="0"/>
              <a:t>FTP</a:t>
            </a:r>
            <a:r>
              <a:rPr lang="zh-TW" altLang="zh-TW" dirty="0"/>
              <a:t>伺服器</a:t>
            </a:r>
          </a:p>
          <a:p>
            <a:pPr lvl="1"/>
            <a:r>
              <a:rPr lang="zh-TW" altLang="en-US" dirty="0"/>
              <a:t>編輯器安裝</a:t>
            </a:r>
            <a:endParaRPr lang="en-US" altLang="zh-TW" dirty="0"/>
          </a:p>
          <a:p>
            <a:r>
              <a:rPr lang="zh-TW" altLang="zh-TW" dirty="0"/>
              <a:t>活用版本控制系統</a:t>
            </a:r>
            <a:endParaRPr lang="zh-TW" altLang="en-US" dirty="0"/>
          </a:p>
        </p:txBody>
      </p:sp>
      <p:sp>
        <p:nvSpPr>
          <p:cNvPr id="4" name="投影片編號版面配置區 3"/>
          <p:cNvSpPr>
            <a:spLocks noGrp="1"/>
          </p:cNvSpPr>
          <p:nvPr>
            <p:ph type="sldNum" sz="quarter" idx="12"/>
          </p:nvPr>
        </p:nvSpPr>
        <p:spPr/>
        <p:txBody>
          <a:bodyPr/>
          <a:lstStyle/>
          <a:p>
            <a:fld id="{369E457D-EE12-4164-8E32-9DDD40A95892}" type="slidenum">
              <a:rPr lang="zh-TW" altLang="en-US" smtClean="0"/>
              <a:pPr/>
              <a:t>2</a:t>
            </a:fld>
            <a:endParaRPr lang="zh-TW"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安裝</a:t>
            </a:r>
            <a:r>
              <a:rPr lang="en-US" altLang="zh-TW" dirty="0"/>
              <a:t>Ubuntu</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20</a:t>
            </a:fld>
            <a:endParaRPr lang="zh-TW" altLang="en-US"/>
          </a:p>
        </p:txBody>
      </p:sp>
      <p:pic>
        <p:nvPicPr>
          <p:cNvPr id="7" name="內容版面配置區 6" descr="1-12.png"/>
          <p:cNvPicPr>
            <a:picLocks noGrp="1"/>
          </p:cNvPicPr>
          <p:nvPr>
            <p:ph sz="quarter" idx="1"/>
          </p:nvPr>
        </p:nvPicPr>
        <p:blipFill>
          <a:blip r:embed="rId2"/>
          <a:stretch>
            <a:fillRect/>
          </a:stretch>
        </p:blipFill>
        <p:spPr>
          <a:xfrm>
            <a:off x="1914962" y="1503844"/>
            <a:ext cx="5681374" cy="502149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安裝</a:t>
            </a:r>
            <a:r>
              <a:rPr lang="en-US" altLang="zh-TW" dirty="0"/>
              <a:t>Ubuntu</a:t>
            </a:r>
            <a:endParaRPr lang="zh-TW" altLang="en-US" dirty="0"/>
          </a:p>
        </p:txBody>
      </p:sp>
      <p:sp>
        <p:nvSpPr>
          <p:cNvPr id="4" name="投影片編號版面配置區 3"/>
          <p:cNvSpPr>
            <a:spLocks noGrp="1"/>
          </p:cNvSpPr>
          <p:nvPr>
            <p:ph type="sldNum" sz="quarter" idx="12"/>
          </p:nvPr>
        </p:nvSpPr>
        <p:spPr/>
        <p:txBody>
          <a:bodyPr/>
          <a:lstStyle/>
          <a:p>
            <a:fld id="{369E457D-EE12-4164-8E32-9DDD40A95892}" type="slidenum">
              <a:rPr lang="zh-TW" altLang="en-US" smtClean="0"/>
              <a:pPr/>
              <a:t>21</a:t>
            </a:fld>
            <a:endParaRPr lang="zh-TW" altLang="en-US"/>
          </a:p>
        </p:txBody>
      </p:sp>
      <p:pic>
        <p:nvPicPr>
          <p:cNvPr id="5" name="內容版面配置區 4" descr="1-13.png"/>
          <p:cNvPicPr>
            <a:picLocks noGrp="1"/>
          </p:cNvPicPr>
          <p:nvPr>
            <p:ph sz="quarter" idx="1"/>
          </p:nvPr>
        </p:nvPicPr>
        <p:blipFill>
          <a:blip r:embed="rId2"/>
          <a:stretch>
            <a:fillRect/>
          </a:stretch>
        </p:blipFill>
        <p:spPr>
          <a:xfrm>
            <a:off x="1907704" y="1467697"/>
            <a:ext cx="5624574" cy="4998169"/>
          </a:xfrm>
          <a:prstGeom prst="rect">
            <a:avLst/>
          </a:prstGeom>
        </p:spPr>
      </p:pic>
    </p:spTree>
    <p:extLst>
      <p:ext uri="{BB962C8B-B14F-4D97-AF65-F5344CB8AC3E}">
        <p14:creationId xmlns:p14="http://schemas.microsoft.com/office/powerpoint/2010/main" val="167023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安裝</a:t>
            </a:r>
            <a:r>
              <a:rPr lang="en-US" altLang="zh-TW" dirty="0"/>
              <a:t>Ubuntu</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22</a:t>
            </a:fld>
            <a:endParaRPr lang="zh-TW" altLang="en-US"/>
          </a:p>
        </p:txBody>
      </p:sp>
      <p:sp>
        <p:nvSpPr>
          <p:cNvPr id="6" name="內容版面配置區 5"/>
          <p:cNvSpPr>
            <a:spLocks noGrp="1"/>
          </p:cNvSpPr>
          <p:nvPr>
            <p:ph sz="quarter" idx="1"/>
          </p:nvPr>
        </p:nvSpPr>
        <p:spPr/>
        <p:txBody>
          <a:bodyPr/>
          <a:lstStyle/>
          <a:p>
            <a:endParaRPr lang="zh-TW" altLang="en-US" dirty="0"/>
          </a:p>
        </p:txBody>
      </p:sp>
      <p:pic>
        <p:nvPicPr>
          <p:cNvPr id="8" name="圖片 7" descr="1-14.png"/>
          <p:cNvPicPr/>
          <p:nvPr/>
        </p:nvPicPr>
        <p:blipFill>
          <a:blip r:embed="rId2"/>
          <a:stretch>
            <a:fillRect/>
          </a:stretch>
        </p:blipFill>
        <p:spPr>
          <a:xfrm>
            <a:off x="2193313" y="1527048"/>
            <a:ext cx="5251149" cy="4782272"/>
          </a:xfrm>
          <a:prstGeom prst="rect">
            <a:avLst/>
          </a:prstGeom>
        </p:spPr>
      </p:pic>
    </p:spTree>
    <p:extLst>
      <p:ext uri="{BB962C8B-B14F-4D97-AF65-F5344CB8AC3E}">
        <p14:creationId xmlns:p14="http://schemas.microsoft.com/office/powerpoint/2010/main" val="884253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安裝</a:t>
            </a:r>
            <a:r>
              <a:rPr lang="en-US" altLang="zh-TW" dirty="0"/>
              <a:t>Ubuntu</a:t>
            </a:r>
            <a:endParaRPr lang="zh-TW" altLang="en-US" dirty="0"/>
          </a:p>
        </p:txBody>
      </p:sp>
      <p:sp>
        <p:nvSpPr>
          <p:cNvPr id="3" name="內容版面配置區 2"/>
          <p:cNvSpPr>
            <a:spLocks noGrp="1"/>
          </p:cNvSpPr>
          <p:nvPr>
            <p:ph sz="quarter" idx="1"/>
          </p:nvPr>
        </p:nvSpPr>
        <p:spPr>
          <a:xfrm>
            <a:off x="301752" y="1527048"/>
            <a:ext cx="8662736" cy="1109864"/>
          </a:xfrm>
        </p:spPr>
        <p:txBody>
          <a:bodyPr>
            <a:normAutofit fontScale="92500"/>
          </a:bodyPr>
          <a:lstStyle/>
          <a:p>
            <a:pPr marL="0" indent="0">
              <a:buNone/>
            </a:pPr>
            <a:r>
              <a:rPr lang="zh-TW" altLang="zh-TW" dirty="0"/>
              <a:t>最後，在按下「</a:t>
            </a:r>
            <a:r>
              <a:rPr lang="en-US" altLang="zh-TW" dirty="0"/>
              <a:t>Finish</a:t>
            </a:r>
            <a:r>
              <a:rPr lang="zh-TW" altLang="zh-TW" dirty="0"/>
              <a:t>」按鈕之後，隨即進入作業系統的安裝狀態</a:t>
            </a:r>
            <a:r>
              <a:rPr lang="zh-TW" altLang="en-US" dirty="0"/>
              <a:t>，</a:t>
            </a:r>
            <a:r>
              <a:rPr lang="zh-TW" altLang="zh-TW" dirty="0"/>
              <a:t>作業系統已安裝完成</a:t>
            </a:r>
            <a:r>
              <a:rPr lang="zh-TW" altLang="en-US" dirty="0"/>
              <a:t>如下圖</a:t>
            </a:r>
            <a:r>
              <a:rPr lang="zh-TW" altLang="zh-TW" dirty="0"/>
              <a:t>，登入之後即可使用。</a:t>
            </a:r>
          </a:p>
        </p:txBody>
      </p:sp>
      <p:sp>
        <p:nvSpPr>
          <p:cNvPr id="4" name="投影片編號版面配置區 3"/>
          <p:cNvSpPr>
            <a:spLocks noGrp="1"/>
          </p:cNvSpPr>
          <p:nvPr>
            <p:ph type="sldNum" sz="quarter" idx="12"/>
          </p:nvPr>
        </p:nvSpPr>
        <p:spPr/>
        <p:txBody>
          <a:bodyPr/>
          <a:lstStyle/>
          <a:p>
            <a:fld id="{369E457D-EE12-4164-8E32-9DDD40A95892}" type="slidenum">
              <a:rPr lang="zh-TW" altLang="en-US" smtClean="0"/>
              <a:pPr/>
              <a:t>23</a:t>
            </a:fld>
            <a:endParaRPr lang="zh-TW" altLang="en-US"/>
          </a:p>
        </p:txBody>
      </p:sp>
      <p:pic>
        <p:nvPicPr>
          <p:cNvPr id="3074" name="Picture 2" descr="1-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348880"/>
            <a:ext cx="5904656" cy="4177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9125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在</a:t>
            </a:r>
            <a:r>
              <a:rPr lang="en-US" altLang="zh-TW" dirty="0"/>
              <a:t>Mac OS</a:t>
            </a:r>
            <a:r>
              <a:rPr lang="zh-TW" altLang="zh-TW" dirty="0"/>
              <a:t>建立</a:t>
            </a:r>
            <a:r>
              <a:rPr lang="en-US" altLang="zh-TW" dirty="0"/>
              <a:t>Linux</a:t>
            </a:r>
            <a:r>
              <a:rPr lang="zh-TW" altLang="zh-TW" dirty="0"/>
              <a:t>虛擬機</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24</a:t>
            </a:fld>
            <a:endParaRPr lang="zh-TW" altLang="en-US"/>
          </a:p>
        </p:txBody>
      </p:sp>
      <p:sp>
        <p:nvSpPr>
          <p:cNvPr id="5" name="內容版面配置區 4"/>
          <p:cNvSpPr>
            <a:spLocks noGrp="1"/>
          </p:cNvSpPr>
          <p:nvPr>
            <p:ph sz="quarter" idx="1"/>
          </p:nvPr>
        </p:nvSpPr>
        <p:spPr>
          <a:xfrm>
            <a:off x="301752" y="1527048"/>
            <a:ext cx="8534400" cy="1829944"/>
          </a:xfrm>
        </p:spPr>
        <p:txBody>
          <a:bodyPr/>
          <a:lstStyle/>
          <a:p>
            <a:r>
              <a:rPr lang="zh-TW" altLang="zh-TW" dirty="0"/>
              <a:t>由於</a:t>
            </a:r>
            <a:r>
              <a:rPr lang="en-US" altLang="zh-TW" dirty="0"/>
              <a:t>VMware</a:t>
            </a:r>
            <a:r>
              <a:rPr lang="zh-TW" altLang="zh-TW" dirty="0"/>
              <a:t>在作者撰寫本書時並未提供</a:t>
            </a:r>
            <a:r>
              <a:rPr lang="en-US" altLang="zh-TW" dirty="0"/>
              <a:t>Mac OS</a:t>
            </a:r>
            <a:r>
              <a:rPr lang="zh-TW" altLang="zh-TW" dirty="0"/>
              <a:t>版本，因此在</a:t>
            </a:r>
            <a:r>
              <a:rPr lang="en-US" altLang="zh-TW" dirty="0"/>
              <a:t>Mac OS</a:t>
            </a:r>
            <a:r>
              <a:rPr lang="zh-TW" altLang="zh-TW" dirty="0"/>
              <a:t>中要安裝虛擬機，最多人使用的還是</a:t>
            </a:r>
            <a:r>
              <a:rPr lang="en-US" altLang="zh-TW" dirty="0" err="1"/>
              <a:t>VirtualBox</a:t>
            </a:r>
            <a:r>
              <a:rPr lang="zh-TW" altLang="zh-TW" dirty="0"/>
              <a:t>，下載的網址為：</a:t>
            </a:r>
            <a:r>
              <a:rPr lang="en-US" altLang="zh-TW" dirty="0"/>
              <a:t>https://www.virtualbox.org/</a:t>
            </a:r>
            <a:r>
              <a:rPr lang="zh-TW" altLang="zh-TW" dirty="0"/>
              <a:t>，如</a:t>
            </a:r>
            <a:r>
              <a:rPr lang="zh-TW" altLang="en-US" dirty="0"/>
              <a:t>下圖</a:t>
            </a:r>
            <a:r>
              <a:rPr lang="zh-TW" altLang="zh-TW" dirty="0"/>
              <a:t>所示。</a:t>
            </a:r>
          </a:p>
          <a:p>
            <a:pPr marL="0" indent="0">
              <a:buNone/>
            </a:pPr>
            <a:endParaRPr lang="zh-TW" altLang="en-US" dirty="0"/>
          </a:p>
        </p:txBody>
      </p:sp>
      <p:pic>
        <p:nvPicPr>
          <p:cNvPr id="6" name="圖片 5"/>
          <p:cNvPicPr/>
          <p:nvPr/>
        </p:nvPicPr>
        <p:blipFill>
          <a:blip r:embed="rId2" cstate="print">
            <a:extLst>
              <a:ext uri="{28A0092B-C50C-407E-A947-70E740481C1C}">
                <a14:useLocalDpi xmlns:a14="http://schemas.microsoft.com/office/drawing/2010/main" val="0"/>
              </a:ext>
            </a:extLst>
          </a:blip>
          <a:stretch>
            <a:fillRect/>
          </a:stretch>
        </p:blipFill>
        <p:spPr>
          <a:xfrm>
            <a:off x="2618423" y="3354320"/>
            <a:ext cx="3907155" cy="3000375"/>
          </a:xfrm>
          <a:prstGeom prst="rect">
            <a:avLst/>
          </a:prstGeom>
        </p:spPr>
      </p:pic>
    </p:spTree>
    <p:extLst>
      <p:ext uri="{BB962C8B-B14F-4D97-AF65-F5344CB8AC3E}">
        <p14:creationId xmlns:p14="http://schemas.microsoft.com/office/powerpoint/2010/main" val="1791692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在</a:t>
            </a:r>
            <a:r>
              <a:rPr lang="en-US" altLang="zh-TW" dirty="0"/>
              <a:t>Mac OS</a:t>
            </a:r>
            <a:r>
              <a:rPr lang="zh-TW" altLang="zh-TW" dirty="0"/>
              <a:t>建立</a:t>
            </a:r>
            <a:r>
              <a:rPr lang="en-US" altLang="zh-TW" dirty="0"/>
              <a:t>Linux</a:t>
            </a:r>
            <a:r>
              <a:rPr lang="zh-TW" altLang="zh-TW" dirty="0"/>
              <a:t>虛擬機</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25</a:t>
            </a:fld>
            <a:endParaRPr lang="zh-TW" altLang="en-US"/>
          </a:p>
        </p:txBody>
      </p:sp>
      <p:sp>
        <p:nvSpPr>
          <p:cNvPr id="5" name="內容版面配置區 4"/>
          <p:cNvSpPr>
            <a:spLocks noGrp="1"/>
          </p:cNvSpPr>
          <p:nvPr>
            <p:ph sz="quarter" idx="1"/>
          </p:nvPr>
        </p:nvSpPr>
        <p:spPr/>
        <p:txBody>
          <a:bodyPr/>
          <a:lstStyle/>
          <a:p>
            <a:r>
              <a:rPr lang="en-US" altLang="zh-TW" dirty="0" err="1"/>
              <a:t>VirutalBox</a:t>
            </a:r>
            <a:r>
              <a:rPr lang="zh-TW" altLang="zh-TW" dirty="0"/>
              <a:t>需要下載兩個檔案，一個是主程式，而另外一個則是擴充集（</a:t>
            </a:r>
            <a:r>
              <a:rPr lang="en-US" altLang="zh-TW" dirty="0"/>
              <a:t>Extension Pack</a:t>
            </a:r>
            <a:r>
              <a:rPr lang="zh-TW" altLang="zh-TW" dirty="0"/>
              <a:t>），有了這個擴充集，安裝後的虛擬機才能夠有比較好的桌面顯示環境。</a:t>
            </a:r>
            <a:endParaRPr lang="zh-TW" altLang="en-US" dirty="0"/>
          </a:p>
        </p:txBody>
      </p:sp>
      <p:pic>
        <p:nvPicPr>
          <p:cNvPr id="6" name="圖片 5"/>
          <p:cNvPicPr/>
          <p:nvPr/>
        </p:nvPicPr>
        <p:blipFill>
          <a:blip r:embed="rId2">
            <a:extLst>
              <a:ext uri="{28A0092B-C50C-407E-A947-70E740481C1C}">
                <a14:useLocalDpi xmlns:a14="http://schemas.microsoft.com/office/drawing/2010/main" val="0"/>
              </a:ext>
            </a:extLst>
          </a:blip>
          <a:stretch>
            <a:fillRect/>
          </a:stretch>
        </p:blipFill>
        <p:spPr>
          <a:xfrm>
            <a:off x="2195736" y="2852936"/>
            <a:ext cx="4752528" cy="3456384"/>
          </a:xfrm>
          <a:prstGeom prst="rect">
            <a:avLst/>
          </a:prstGeom>
        </p:spPr>
      </p:pic>
    </p:spTree>
    <p:extLst>
      <p:ext uri="{BB962C8B-B14F-4D97-AF65-F5344CB8AC3E}">
        <p14:creationId xmlns:p14="http://schemas.microsoft.com/office/powerpoint/2010/main" val="1466462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在</a:t>
            </a:r>
            <a:r>
              <a:rPr lang="en-US" altLang="zh-TW" dirty="0"/>
              <a:t>Mac OS</a:t>
            </a:r>
            <a:r>
              <a:rPr lang="zh-TW" altLang="zh-TW" dirty="0"/>
              <a:t>建立</a:t>
            </a:r>
            <a:r>
              <a:rPr lang="en-US" altLang="zh-TW" dirty="0"/>
              <a:t>Linux</a:t>
            </a:r>
            <a:r>
              <a:rPr lang="zh-TW" altLang="zh-TW" dirty="0"/>
              <a:t>虛擬機</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26</a:t>
            </a:fld>
            <a:endParaRPr lang="zh-TW" altLang="en-US"/>
          </a:p>
        </p:txBody>
      </p:sp>
      <p:sp>
        <p:nvSpPr>
          <p:cNvPr id="6" name="內容版面配置區 5"/>
          <p:cNvSpPr>
            <a:spLocks noGrp="1"/>
          </p:cNvSpPr>
          <p:nvPr>
            <p:ph sz="quarter" idx="1"/>
          </p:nvPr>
        </p:nvSpPr>
        <p:spPr>
          <a:xfrm>
            <a:off x="301752" y="1527048"/>
            <a:ext cx="8230688" cy="605808"/>
          </a:xfrm>
        </p:spPr>
        <p:txBody>
          <a:bodyPr/>
          <a:lstStyle/>
          <a:p>
            <a:r>
              <a:rPr lang="zh-TW" altLang="zh-TW" dirty="0"/>
              <a:t>安裝完畢之後，在</a:t>
            </a:r>
            <a:r>
              <a:rPr lang="en-US" altLang="zh-TW" dirty="0" err="1"/>
              <a:t>MacOS</a:t>
            </a:r>
            <a:r>
              <a:rPr lang="zh-TW" altLang="zh-TW" dirty="0"/>
              <a:t>中執行</a:t>
            </a:r>
            <a:r>
              <a:rPr lang="en-US" altLang="zh-TW" dirty="0" err="1"/>
              <a:t>VirtualBox</a:t>
            </a:r>
            <a:endParaRPr lang="zh-TW" altLang="en-US" dirty="0"/>
          </a:p>
        </p:txBody>
      </p:sp>
      <p:pic>
        <p:nvPicPr>
          <p:cNvPr id="7" name="圖片 6" descr="1-18.png"/>
          <p:cNvPicPr/>
          <p:nvPr/>
        </p:nvPicPr>
        <p:blipFill>
          <a:blip r:embed="rId2"/>
          <a:stretch>
            <a:fillRect/>
          </a:stretch>
        </p:blipFill>
        <p:spPr>
          <a:xfrm>
            <a:off x="1547664" y="2025865"/>
            <a:ext cx="6048672" cy="4320480"/>
          </a:xfrm>
          <a:prstGeom prst="rect">
            <a:avLst/>
          </a:prstGeom>
        </p:spPr>
      </p:pic>
    </p:spTree>
    <p:extLst>
      <p:ext uri="{BB962C8B-B14F-4D97-AF65-F5344CB8AC3E}">
        <p14:creationId xmlns:p14="http://schemas.microsoft.com/office/powerpoint/2010/main" val="1292787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在</a:t>
            </a:r>
            <a:r>
              <a:rPr lang="en-US" altLang="zh-TW" dirty="0"/>
              <a:t>Mac OS</a:t>
            </a:r>
            <a:r>
              <a:rPr lang="zh-TW" altLang="zh-TW" dirty="0"/>
              <a:t>建立</a:t>
            </a:r>
            <a:r>
              <a:rPr lang="en-US" altLang="zh-TW" dirty="0"/>
              <a:t>Linux</a:t>
            </a:r>
            <a:r>
              <a:rPr lang="zh-TW" altLang="zh-TW" dirty="0"/>
              <a:t>虛擬機</a:t>
            </a:r>
            <a:endParaRPr lang="zh-TW" altLang="en-US" dirty="0"/>
          </a:p>
        </p:txBody>
      </p:sp>
      <p:sp>
        <p:nvSpPr>
          <p:cNvPr id="3" name="內容版面配置區 2"/>
          <p:cNvSpPr>
            <a:spLocks noGrp="1"/>
          </p:cNvSpPr>
          <p:nvPr>
            <p:ph sz="quarter" idx="1"/>
          </p:nvPr>
        </p:nvSpPr>
        <p:spPr/>
        <p:txBody>
          <a:bodyPr>
            <a:normAutofit/>
          </a:bodyPr>
          <a:lstStyle/>
          <a:p>
            <a:r>
              <a:rPr lang="zh-TW" altLang="zh-TW" dirty="0"/>
              <a:t>設定要使用的虛擬機名稱，並指定作業系統的類型以及版本。</a:t>
            </a:r>
            <a:endParaRPr lang="zh-TW" altLang="en-US" dirty="0"/>
          </a:p>
        </p:txBody>
      </p:sp>
      <p:sp>
        <p:nvSpPr>
          <p:cNvPr id="5" name="投影片編號版面配置區 4"/>
          <p:cNvSpPr>
            <a:spLocks noGrp="1"/>
          </p:cNvSpPr>
          <p:nvPr>
            <p:ph type="sldNum" sz="quarter" idx="12"/>
          </p:nvPr>
        </p:nvSpPr>
        <p:spPr/>
        <p:txBody>
          <a:bodyPr/>
          <a:lstStyle/>
          <a:p>
            <a:fld id="{369E457D-EE12-4164-8E32-9DDD40A95892}" type="slidenum">
              <a:rPr lang="zh-TW" altLang="en-US" smtClean="0"/>
              <a:pPr/>
              <a:t>27</a:t>
            </a:fld>
            <a:endParaRPr lang="zh-TW" altLang="en-US"/>
          </a:p>
        </p:txBody>
      </p:sp>
      <p:pic>
        <p:nvPicPr>
          <p:cNvPr id="6" name="圖片 5" descr="1-19.png"/>
          <p:cNvPicPr/>
          <p:nvPr/>
        </p:nvPicPr>
        <p:blipFill>
          <a:blip r:embed="rId2"/>
          <a:stretch>
            <a:fillRect/>
          </a:stretch>
        </p:blipFill>
        <p:spPr>
          <a:xfrm>
            <a:off x="1511660" y="2420888"/>
            <a:ext cx="6120680" cy="3974741"/>
          </a:xfrm>
          <a:prstGeom prst="rect">
            <a:avLst/>
          </a:prstGeom>
        </p:spPr>
      </p:pic>
    </p:spTree>
    <p:extLst>
      <p:ext uri="{BB962C8B-B14F-4D97-AF65-F5344CB8AC3E}">
        <p14:creationId xmlns:p14="http://schemas.microsoft.com/office/powerpoint/2010/main" val="2991075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在</a:t>
            </a:r>
            <a:r>
              <a:rPr lang="en-US" altLang="zh-TW" dirty="0"/>
              <a:t>Mac OS</a:t>
            </a:r>
            <a:r>
              <a:rPr lang="zh-TW" altLang="zh-TW" dirty="0"/>
              <a:t>建立</a:t>
            </a:r>
            <a:r>
              <a:rPr lang="en-US" altLang="zh-TW" dirty="0"/>
              <a:t>Linux</a:t>
            </a:r>
            <a:r>
              <a:rPr lang="zh-TW" altLang="zh-TW" dirty="0"/>
              <a:t>虛擬機</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28</a:t>
            </a:fld>
            <a:endParaRPr lang="zh-TW" altLang="en-US"/>
          </a:p>
        </p:txBody>
      </p:sp>
      <p:sp>
        <p:nvSpPr>
          <p:cNvPr id="4" name="內容版面配置區 3"/>
          <p:cNvSpPr>
            <a:spLocks noGrp="1"/>
          </p:cNvSpPr>
          <p:nvPr>
            <p:ph sz="quarter" idx="1"/>
          </p:nvPr>
        </p:nvSpPr>
        <p:spPr/>
        <p:txBody>
          <a:bodyPr/>
          <a:lstStyle/>
          <a:p>
            <a:r>
              <a:rPr lang="zh-TW" altLang="zh-TW" dirty="0"/>
              <a:t>按下「繼續」按鈕，要設定的是分配記憶體的數量，建議至少要有</a:t>
            </a:r>
            <a:r>
              <a:rPr lang="en-US" altLang="zh-TW" dirty="0"/>
              <a:t>1GB(1024MB)</a:t>
            </a:r>
            <a:r>
              <a:rPr lang="zh-TW" altLang="zh-TW" dirty="0"/>
              <a:t>以上</a:t>
            </a:r>
            <a:endParaRPr lang="zh-TW" altLang="en-US" dirty="0"/>
          </a:p>
        </p:txBody>
      </p:sp>
      <p:pic>
        <p:nvPicPr>
          <p:cNvPr id="6" name="圖片 5"/>
          <p:cNvPicPr/>
          <p:nvPr/>
        </p:nvPicPr>
        <p:blipFill>
          <a:blip r:embed="rId2">
            <a:extLst>
              <a:ext uri="{28A0092B-C50C-407E-A947-70E740481C1C}">
                <a14:useLocalDpi xmlns:a14="http://schemas.microsoft.com/office/drawing/2010/main" val="0"/>
              </a:ext>
            </a:extLst>
          </a:blip>
          <a:stretch>
            <a:fillRect/>
          </a:stretch>
        </p:blipFill>
        <p:spPr>
          <a:xfrm>
            <a:off x="1691680" y="2420888"/>
            <a:ext cx="5760640" cy="39604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在</a:t>
            </a:r>
            <a:r>
              <a:rPr lang="en-US" altLang="zh-TW" dirty="0"/>
              <a:t>Mac OS</a:t>
            </a:r>
            <a:r>
              <a:rPr lang="zh-TW" altLang="zh-TW" dirty="0"/>
              <a:t>建立</a:t>
            </a:r>
            <a:r>
              <a:rPr lang="en-US" altLang="zh-TW" dirty="0"/>
              <a:t>Linux</a:t>
            </a:r>
            <a:r>
              <a:rPr lang="zh-TW" altLang="zh-TW" dirty="0"/>
              <a:t>虛擬機</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29</a:t>
            </a:fld>
            <a:endParaRPr lang="zh-TW" altLang="en-US"/>
          </a:p>
        </p:txBody>
      </p:sp>
      <p:sp>
        <p:nvSpPr>
          <p:cNvPr id="5" name="內容版面配置區 4"/>
          <p:cNvSpPr>
            <a:spLocks noGrp="1"/>
          </p:cNvSpPr>
          <p:nvPr>
            <p:ph sz="quarter" idx="1"/>
          </p:nvPr>
        </p:nvSpPr>
        <p:spPr/>
        <p:txBody>
          <a:bodyPr/>
          <a:lstStyle/>
          <a:p>
            <a:r>
              <a:rPr lang="zh-TW" altLang="zh-TW" dirty="0"/>
              <a:t>下一步則是設定要分配的硬碟大小。</a:t>
            </a:r>
            <a:endParaRPr lang="zh-TW" altLang="en-US" dirty="0"/>
          </a:p>
        </p:txBody>
      </p:sp>
      <p:pic>
        <p:nvPicPr>
          <p:cNvPr id="6" name="圖片 5"/>
          <p:cNvPicPr/>
          <p:nvPr/>
        </p:nvPicPr>
        <p:blipFill>
          <a:blip r:embed="rId2">
            <a:extLst>
              <a:ext uri="{28A0092B-C50C-407E-A947-70E740481C1C}">
                <a14:useLocalDpi xmlns:a14="http://schemas.microsoft.com/office/drawing/2010/main" val="0"/>
              </a:ext>
            </a:extLst>
          </a:blip>
          <a:stretch>
            <a:fillRect/>
          </a:stretch>
        </p:blipFill>
        <p:spPr>
          <a:xfrm>
            <a:off x="1475656" y="2024720"/>
            <a:ext cx="6192688" cy="4356607"/>
          </a:xfrm>
          <a:prstGeom prst="rect">
            <a:avLst/>
          </a:prstGeom>
        </p:spPr>
      </p:pic>
    </p:spTree>
    <p:extLst>
      <p:ext uri="{BB962C8B-B14F-4D97-AF65-F5344CB8AC3E}">
        <p14:creationId xmlns:p14="http://schemas.microsoft.com/office/powerpoint/2010/main" val="4169748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網站的運作流程</a:t>
            </a:r>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3</a:t>
            </a:fld>
            <a:endParaRPr lang="zh-TW" altLang="en-US"/>
          </a:p>
        </p:txBody>
      </p:sp>
      <p:sp>
        <p:nvSpPr>
          <p:cNvPr id="5" name="內容版面配置區 4"/>
          <p:cNvSpPr>
            <a:spLocks noGrp="1"/>
          </p:cNvSpPr>
          <p:nvPr>
            <p:ph sz="quarter" idx="1"/>
          </p:nvPr>
        </p:nvSpPr>
        <p:spPr>
          <a:xfrm>
            <a:off x="301752" y="1527048"/>
            <a:ext cx="8302696" cy="1829944"/>
          </a:xfrm>
        </p:spPr>
        <p:txBody>
          <a:bodyPr/>
          <a:lstStyle/>
          <a:p>
            <a:r>
              <a:rPr lang="zh-TW" altLang="zh-TW" sz="2400" dirty="0"/>
              <a:t>架設網站的方式有許多種，最簡單的方式就是把檔案放在網路主機上，當有網友透過瀏覽器連線進來的時候，網路伺服器把這個檔案提供給瀏覽器加以解析再呈現給瀏覽者。如</a:t>
            </a:r>
            <a:r>
              <a:rPr lang="zh-TW" altLang="en-US" sz="2400" dirty="0"/>
              <a:t>下</a:t>
            </a:r>
            <a:r>
              <a:rPr lang="zh-TW" altLang="zh-TW" sz="2400" dirty="0"/>
              <a:t>圖所示。</a:t>
            </a:r>
          </a:p>
          <a:p>
            <a:endParaRPr lang="zh-TW" altLang="en-US" dirty="0"/>
          </a:p>
        </p:txBody>
      </p:sp>
      <p:pic>
        <p:nvPicPr>
          <p:cNvPr id="6" name="圖片 5" descr="1-1.png"/>
          <p:cNvPicPr/>
          <p:nvPr/>
        </p:nvPicPr>
        <p:blipFill>
          <a:blip r:embed="rId2"/>
          <a:stretch>
            <a:fillRect/>
          </a:stretch>
        </p:blipFill>
        <p:spPr>
          <a:xfrm>
            <a:off x="989888" y="2996952"/>
            <a:ext cx="7182512" cy="3431240"/>
          </a:xfrm>
          <a:prstGeom prst="rect">
            <a:avLst/>
          </a:prstGeom>
        </p:spPr>
      </p:pic>
    </p:spTree>
    <p:extLst>
      <p:ext uri="{BB962C8B-B14F-4D97-AF65-F5344CB8AC3E}">
        <p14:creationId xmlns:p14="http://schemas.microsoft.com/office/powerpoint/2010/main" val="1952585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在</a:t>
            </a:r>
            <a:r>
              <a:rPr lang="en-US" altLang="zh-TW" dirty="0"/>
              <a:t>Mac OS</a:t>
            </a:r>
            <a:r>
              <a:rPr lang="zh-TW" altLang="zh-TW" dirty="0"/>
              <a:t>建立</a:t>
            </a:r>
            <a:r>
              <a:rPr lang="en-US" altLang="zh-TW" dirty="0"/>
              <a:t>Linux</a:t>
            </a:r>
            <a:r>
              <a:rPr lang="zh-TW" altLang="zh-TW" dirty="0"/>
              <a:t>虛擬機</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30</a:t>
            </a:fld>
            <a:endParaRPr lang="zh-TW" altLang="en-US"/>
          </a:p>
        </p:txBody>
      </p:sp>
      <p:sp>
        <p:nvSpPr>
          <p:cNvPr id="5" name="內容版面配置區 4"/>
          <p:cNvSpPr>
            <a:spLocks noGrp="1"/>
          </p:cNvSpPr>
          <p:nvPr>
            <p:ph sz="quarter" idx="1"/>
          </p:nvPr>
        </p:nvSpPr>
        <p:spPr/>
        <p:txBody>
          <a:bodyPr/>
          <a:lstStyle/>
          <a:p>
            <a:r>
              <a:rPr lang="zh-TW" altLang="zh-TW" dirty="0"/>
              <a:t>設定虛擬機所要使用的硬碟檔案類型。</a:t>
            </a:r>
            <a:endParaRPr lang="zh-TW" altLang="en-US" dirty="0"/>
          </a:p>
        </p:txBody>
      </p:sp>
      <p:pic>
        <p:nvPicPr>
          <p:cNvPr id="6" name="圖片 5"/>
          <p:cNvPicPr/>
          <p:nvPr/>
        </p:nvPicPr>
        <p:blipFill>
          <a:blip r:embed="rId2">
            <a:extLst>
              <a:ext uri="{28A0092B-C50C-407E-A947-70E740481C1C}">
                <a14:useLocalDpi xmlns:a14="http://schemas.microsoft.com/office/drawing/2010/main" val="0"/>
              </a:ext>
            </a:extLst>
          </a:blip>
          <a:stretch>
            <a:fillRect/>
          </a:stretch>
        </p:blipFill>
        <p:spPr>
          <a:xfrm>
            <a:off x="1511660" y="2007193"/>
            <a:ext cx="6120680" cy="4361672"/>
          </a:xfrm>
          <a:prstGeom prst="rect">
            <a:avLst/>
          </a:prstGeom>
        </p:spPr>
      </p:pic>
    </p:spTree>
    <p:extLst>
      <p:ext uri="{BB962C8B-B14F-4D97-AF65-F5344CB8AC3E}">
        <p14:creationId xmlns:p14="http://schemas.microsoft.com/office/powerpoint/2010/main" val="933157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在</a:t>
            </a:r>
            <a:r>
              <a:rPr lang="en-US" altLang="zh-TW" dirty="0"/>
              <a:t>Mac OS</a:t>
            </a:r>
            <a:r>
              <a:rPr lang="zh-TW" altLang="zh-TW" dirty="0"/>
              <a:t>建立</a:t>
            </a:r>
            <a:r>
              <a:rPr lang="en-US" altLang="zh-TW" dirty="0"/>
              <a:t>Linux</a:t>
            </a:r>
            <a:r>
              <a:rPr lang="zh-TW" altLang="zh-TW" dirty="0"/>
              <a:t>虛擬機</a:t>
            </a:r>
            <a:endParaRPr lang="zh-TW" altLang="en-US" dirty="0"/>
          </a:p>
        </p:txBody>
      </p:sp>
      <p:sp>
        <p:nvSpPr>
          <p:cNvPr id="3" name="內容版面配置區 2"/>
          <p:cNvSpPr>
            <a:spLocks noGrp="1"/>
          </p:cNvSpPr>
          <p:nvPr>
            <p:ph sz="quarter" idx="1"/>
          </p:nvPr>
        </p:nvSpPr>
        <p:spPr/>
        <p:txBody>
          <a:bodyPr>
            <a:normAutofit/>
          </a:bodyPr>
          <a:lstStyle/>
          <a:p>
            <a:r>
              <a:rPr lang="zh-TW" altLang="zh-TW" dirty="0"/>
              <a:t>設定硬碟檔案空間的配置方式，使用動態的方式，當有需要時再配置，在空間的運用上會比較有彈性</a:t>
            </a:r>
            <a:endParaRPr lang="zh-TW" altLang="en-US" dirty="0"/>
          </a:p>
        </p:txBody>
      </p:sp>
      <p:sp>
        <p:nvSpPr>
          <p:cNvPr id="5" name="投影片編號版面配置區 4"/>
          <p:cNvSpPr>
            <a:spLocks noGrp="1"/>
          </p:cNvSpPr>
          <p:nvPr>
            <p:ph type="sldNum" sz="quarter" idx="12"/>
          </p:nvPr>
        </p:nvSpPr>
        <p:spPr/>
        <p:txBody>
          <a:bodyPr/>
          <a:lstStyle/>
          <a:p>
            <a:fld id="{369E457D-EE12-4164-8E32-9DDD40A95892}" type="slidenum">
              <a:rPr lang="zh-TW" altLang="en-US" smtClean="0"/>
              <a:pPr/>
              <a:t>31</a:t>
            </a:fld>
            <a:endParaRPr lang="zh-TW" altLang="en-US"/>
          </a:p>
        </p:txBody>
      </p:sp>
      <p:pic>
        <p:nvPicPr>
          <p:cNvPr id="6" name="圖片 5"/>
          <p:cNvPicPr/>
          <p:nvPr/>
        </p:nvPicPr>
        <p:blipFill>
          <a:blip r:embed="rId2">
            <a:extLst>
              <a:ext uri="{28A0092B-C50C-407E-A947-70E740481C1C}">
                <a14:useLocalDpi xmlns:a14="http://schemas.microsoft.com/office/drawing/2010/main" val="0"/>
              </a:ext>
            </a:extLst>
          </a:blip>
          <a:stretch>
            <a:fillRect/>
          </a:stretch>
        </p:blipFill>
        <p:spPr>
          <a:xfrm>
            <a:off x="1835696" y="2348880"/>
            <a:ext cx="5544616" cy="4032448"/>
          </a:xfrm>
          <a:prstGeom prst="rect">
            <a:avLst/>
          </a:prstGeom>
        </p:spPr>
      </p:pic>
    </p:spTree>
    <p:extLst>
      <p:ext uri="{BB962C8B-B14F-4D97-AF65-F5344CB8AC3E}">
        <p14:creationId xmlns:p14="http://schemas.microsoft.com/office/powerpoint/2010/main" val="3601290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在</a:t>
            </a:r>
            <a:r>
              <a:rPr lang="en-US" altLang="zh-TW" dirty="0"/>
              <a:t>Mac OS</a:t>
            </a:r>
            <a:r>
              <a:rPr lang="zh-TW" altLang="zh-TW" dirty="0"/>
              <a:t>建立</a:t>
            </a:r>
            <a:r>
              <a:rPr lang="en-US" altLang="zh-TW" dirty="0"/>
              <a:t>Linux</a:t>
            </a:r>
            <a:r>
              <a:rPr lang="zh-TW" altLang="zh-TW" dirty="0"/>
              <a:t>虛擬機</a:t>
            </a:r>
            <a:endParaRPr lang="zh-TW" altLang="en-US" dirty="0"/>
          </a:p>
        </p:txBody>
      </p:sp>
      <p:sp>
        <p:nvSpPr>
          <p:cNvPr id="3" name="內容版面配置區 2"/>
          <p:cNvSpPr>
            <a:spLocks noGrp="1"/>
          </p:cNvSpPr>
          <p:nvPr>
            <p:ph sz="quarter" idx="1"/>
          </p:nvPr>
        </p:nvSpPr>
        <p:spPr/>
        <p:txBody>
          <a:bodyPr/>
          <a:lstStyle/>
          <a:p>
            <a:r>
              <a:rPr lang="zh-TW" altLang="zh-TW" dirty="0"/>
              <a:t>設定虛擬機的映象檔案要放在實體電腦的磁碟位置</a:t>
            </a:r>
            <a:endParaRPr lang="zh-TW" altLang="en-US" dirty="0"/>
          </a:p>
        </p:txBody>
      </p:sp>
      <p:sp>
        <p:nvSpPr>
          <p:cNvPr id="5" name="投影片編號版面配置區 4"/>
          <p:cNvSpPr>
            <a:spLocks noGrp="1"/>
          </p:cNvSpPr>
          <p:nvPr>
            <p:ph type="sldNum" sz="quarter" idx="12"/>
          </p:nvPr>
        </p:nvSpPr>
        <p:spPr/>
        <p:txBody>
          <a:bodyPr/>
          <a:lstStyle/>
          <a:p>
            <a:fld id="{369E457D-EE12-4164-8E32-9DDD40A95892}" type="slidenum">
              <a:rPr lang="zh-TW" altLang="en-US" smtClean="0"/>
              <a:pPr/>
              <a:t>32</a:t>
            </a:fld>
            <a:endParaRPr lang="zh-TW" altLang="en-US"/>
          </a:p>
        </p:txBody>
      </p:sp>
      <p:pic>
        <p:nvPicPr>
          <p:cNvPr id="6" name="圖片 5"/>
          <p:cNvPicPr/>
          <p:nvPr/>
        </p:nvPicPr>
        <p:blipFill>
          <a:blip r:embed="rId2">
            <a:extLst>
              <a:ext uri="{28A0092B-C50C-407E-A947-70E740481C1C}">
                <a14:useLocalDpi xmlns:a14="http://schemas.microsoft.com/office/drawing/2010/main" val="0"/>
              </a:ext>
            </a:extLst>
          </a:blip>
          <a:stretch>
            <a:fillRect/>
          </a:stretch>
        </p:blipFill>
        <p:spPr>
          <a:xfrm>
            <a:off x="1511660" y="2132856"/>
            <a:ext cx="6120680" cy="4320480"/>
          </a:xfrm>
          <a:prstGeom prst="rect">
            <a:avLst/>
          </a:prstGeom>
        </p:spPr>
      </p:pic>
    </p:spTree>
    <p:extLst>
      <p:ext uri="{BB962C8B-B14F-4D97-AF65-F5344CB8AC3E}">
        <p14:creationId xmlns:p14="http://schemas.microsoft.com/office/powerpoint/2010/main" val="2834191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在</a:t>
            </a:r>
            <a:r>
              <a:rPr lang="en-US" altLang="zh-TW" dirty="0"/>
              <a:t>Mac OS</a:t>
            </a:r>
            <a:r>
              <a:rPr lang="zh-TW" altLang="zh-TW" dirty="0"/>
              <a:t>建立</a:t>
            </a:r>
            <a:r>
              <a:rPr lang="en-US" altLang="zh-TW" dirty="0"/>
              <a:t>Linux</a:t>
            </a:r>
            <a:r>
              <a:rPr lang="zh-TW" altLang="zh-TW" dirty="0"/>
              <a:t>虛擬機</a:t>
            </a:r>
            <a:endParaRPr lang="zh-TW" altLang="en-US" dirty="0"/>
          </a:p>
        </p:txBody>
      </p:sp>
      <p:sp>
        <p:nvSpPr>
          <p:cNvPr id="5" name="投影片編號版面配置區 4"/>
          <p:cNvSpPr>
            <a:spLocks noGrp="1"/>
          </p:cNvSpPr>
          <p:nvPr>
            <p:ph type="sldNum" sz="quarter" idx="12"/>
          </p:nvPr>
        </p:nvSpPr>
        <p:spPr/>
        <p:txBody>
          <a:bodyPr/>
          <a:lstStyle/>
          <a:p>
            <a:fld id="{369E457D-EE12-4164-8E32-9DDD40A95892}" type="slidenum">
              <a:rPr lang="zh-TW" altLang="en-US" smtClean="0"/>
              <a:pPr/>
              <a:t>33</a:t>
            </a:fld>
            <a:endParaRPr lang="zh-TW" altLang="en-US"/>
          </a:p>
        </p:txBody>
      </p:sp>
      <p:sp>
        <p:nvSpPr>
          <p:cNvPr id="3" name="內容版面配置區 2"/>
          <p:cNvSpPr>
            <a:spLocks noGrp="1"/>
          </p:cNvSpPr>
          <p:nvPr>
            <p:ph sz="quarter" idx="1"/>
          </p:nvPr>
        </p:nvSpPr>
        <p:spPr/>
        <p:txBody>
          <a:bodyPr/>
          <a:lstStyle/>
          <a:p>
            <a:r>
              <a:rPr lang="zh-TW" altLang="zh-TW" dirty="0"/>
              <a:t>按下「建立」按鈕完成虛擬機的建立工作</a:t>
            </a:r>
            <a:endParaRPr lang="zh-TW" altLang="en-US" dirty="0"/>
          </a:p>
        </p:txBody>
      </p:sp>
      <p:pic>
        <p:nvPicPr>
          <p:cNvPr id="6" name="圖片 5"/>
          <p:cNvPicPr/>
          <p:nvPr/>
        </p:nvPicPr>
        <p:blipFill>
          <a:blip r:embed="rId2">
            <a:extLst>
              <a:ext uri="{28A0092B-C50C-407E-A947-70E740481C1C}">
                <a14:useLocalDpi xmlns:a14="http://schemas.microsoft.com/office/drawing/2010/main" val="0"/>
              </a:ext>
            </a:extLst>
          </a:blip>
          <a:stretch>
            <a:fillRect/>
          </a:stretch>
        </p:blipFill>
        <p:spPr>
          <a:xfrm>
            <a:off x="1583668" y="2034625"/>
            <a:ext cx="5976664" cy="4320480"/>
          </a:xfrm>
          <a:prstGeom prst="rect">
            <a:avLst/>
          </a:prstGeom>
        </p:spPr>
      </p:pic>
    </p:spTree>
    <p:extLst>
      <p:ext uri="{BB962C8B-B14F-4D97-AF65-F5344CB8AC3E}">
        <p14:creationId xmlns:p14="http://schemas.microsoft.com/office/powerpoint/2010/main" val="38426700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在</a:t>
            </a:r>
            <a:r>
              <a:rPr lang="en-US" altLang="zh-TW" dirty="0"/>
              <a:t>Mac OS</a:t>
            </a:r>
            <a:r>
              <a:rPr lang="zh-TW" altLang="zh-TW" dirty="0"/>
              <a:t>建立</a:t>
            </a:r>
            <a:r>
              <a:rPr lang="en-US" altLang="zh-TW" dirty="0"/>
              <a:t>Linux</a:t>
            </a:r>
            <a:r>
              <a:rPr lang="zh-TW" altLang="zh-TW" dirty="0"/>
              <a:t>虛擬機</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34</a:t>
            </a:fld>
            <a:endParaRPr lang="zh-TW" altLang="en-US"/>
          </a:p>
        </p:txBody>
      </p:sp>
      <p:sp>
        <p:nvSpPr>
          <p:cNvPr id="4" name="內容版面配置區 3"/>
          <p:cNvSpPr>
            <a:spLocks noGrp="1"/>
          </p:cNvSpPr>
          <p:nvPr>
            <p:ph sz="quarter" idx="1"/>
          </p:nvPr>
        </p:nvSpPr>
        <p:spPr/>
        <p:txBody>
          <a:bodyPr/>
          <a:lstStyle/>
          <a:p>
            <a:r>
              <a:rPr lang="zh-TW" altLang="zh-TW" dirty="0"/>
              <a:t>在</a:t>
            </a:r>
            <a:r>
              <a:rPr lang="en-US" altLang="zh-TW" dirty="0" err="1"/>
              <a:t>VirutalBox</a:t>
            </a:r>
            <a:r>
              <a:rPr lang="zh-TW" altLang="zh-TW" dirty="0"/>
              <a:t>中是先建立好一個空的虛擬機，等到此虛擬機建立好之後，才能夠在</a:t>
            </a:r>
            <a:r>
              <a:rPr lang="zh-TW" altLang="en-US" dirty="0"/>
              <a:t>如上一頁</a:t>
            </a:r>
            <a:r>
              <a:rPr lang="zh-TW" altLang="zh-TW" dirty="0"/>
              <a:t>圖的畫面中啟動此虛擬機，再執行作業系統的安裝工作。</a:t>
            </a:r>
            <a:endParaRPr lang="zh-TW"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在</a:t>
            </a:r>
            <a:r>
              <a:rPr lang="en-US" altLang="zh-TW" dirty="0"/>
              <a:t>Mac OS</a:t>
            </a:r>
            <a:r>
              <a:rPr lang="zh-TW" altLang="zh-TW" dirty="0"/>
              <a:t>建立</a:t>
            </a:r>
            <a:r>
              <a:rPr lang="en-US" altLang="zh-TW" dirty="0"/>
              <a:t>Linux</a:t>
            </a:r>
            <a:r>
              <a:rPr lang="zh-TW" altLang="zh-TW" dirty="0"/>
              <a:t>虛擬機</a:t>
            </a:r>
            <a:endParaRPr lang="zh-TW" altLang="en-US" dirty="0"/>
          </a:p>
        </p:txBody>
      </p:sp>
      <p:sp>
        <p:nvSpPr>
          <p:cNvPr id="3" name="內容版面配置區 2"/>
          <p:cNvSpPr>
            <a:spLocks noGrp="1"/>
          </p:cNvSpPr>
          <p:nvPr>
            <p:ph sz="quarter" idx="1"/>
          </p:nvPr>
        </p:nvSpPr>
        <p:spPr>
          <a:xfrm>
            <a:off x="316992" y="1556792"/>
            <a:ext cx="8503920" cy="4572000"/>
          </a:xfrm>
        </p:spPr>
        <p:txBody>
          <a:bodyPr>
            <a:normAutofit/>
          </a:bodyPr>
          <a:lstStyle/>
          <a:p>
            <a:r>
              <a:rPr lang="zh-TW" altLang="zh-TW" dirty="0"/>
              <a:t>找出原先下載的作業系統光碟映象檔</a:t>
            </a:r>
            <a:r>
              <a:rPr lang="en-US" altLang="zh-TW" dirty="0"/>
              <a:t>(*.</a:t>
            </a:r>
            <a:r>
              <a:rPr lang="en-US" altLang="zh-TW" dirty="0" err="1"/>
              <a:t>iso</a:t>
            </a:r>
            <a:r>
              <a:rPr lang="en-US" altLang="zh-TW" dirty="0"/>
              <a:t>)</a:t>
            </a:r>
            <a:r>
              <a:rPr lang="zh-TW" altLang="zh-TW" dirty="0"/>
              <a:t>，然後進行安裝作業系統的工作</a:t>
            </a:r>
            <a:endParaRPr lang="zh-TW" altLang="en-US" dirty="0"/>
          </a:p>
        </p:txBody>
      </p:sp>
      <p:sp>
        <p:nvSpPr>
          <p:cNvPr id="4" name="投影片編號版面配置區 3"/>
          <p:cNvSpPr>
            <a:spLocks noGrp="1"/>
          </p:cNvSpPr>
          <p:nvPr>
            <p:ph type="sldNum" sz="quarter" idx="12"/>
          </p:nvPr>
        </p:nvSpPr>
        <p:spPr/>
        <p:txBody>
          <a:bodyPr/>
          <a:lstStyle/>
          <a:p>
            <a:fld id="{369E457D-EE12-4164-8E32-9DDD40A95892}" type="slidenum">
              <a:rPr lang="zh-TW" altLang="en-US" smtClean="0"/>
              <a:pPr/>
              <a:t>35</a:t>
            </a:fld>
            <a:endParaRPr lang="zh-TW" altLang="en-US"/>
          </a:p>
        </p:txBody>
      </p:sp>
      <p:pic>
        <p:nvPicPr>
          <p:cNvPr id="5" name="圖片 4"/>
          <p:cNvPicPr/>
          <p:nvPr/>
        </p:nvPicPr>
        <p:blipFill>
          <a:blip r:embed="rId2">
            <a:extLst>
              <a:ext uri="{28A0092B-C50C-407E-A947-70E740481C1C}">
                <a14:useLocalDpi xmlns:a14="http://schemas.microsoft.com/office/drawing/2010/main" val="0"/>
              </a:ext>
            </a:extLst>
          </a:blip>
          <a:stretch>
            <a:fillRect/>
          </a:stretch>
        </p:blipFill>
        <p:spPr>
          <a:xfrm>
            <a:off x="1547664" y="2276872"/>
            <a:ext cx="6048672" cy="4104456"/>
          </a:xfrm>
          <a:prstGeom prst="rect">
            <a:avLst/>
          </a:prstGeom>
        </p:spPr>
      </p:pic>
    </p:spTree>
    <p:extLst>
      <p:ext uri="{BB962C8B-B14F-4D97-AF65-F5344CB8AC3E}">
        <p14:creationId xmlns:p14="http://schemas.microsoft.com/office/powerpoint/2010/main" val="1275300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zh-TW" dirty="0"/>
              <a:t>在</a:t>
            </a:r>
            <a:r>
              <a:rPr lang="en-US" altLang="zh-TW" dirty="0"/>
              <a:t>Linux</a:t>
            </a:r>
            <a:r>
              <a:rPr lang="zh-TW" altLang="zh-TW" dirty="0"/>
              <a:t>虛擬機中建立</a:t>
            </a:r>
            <a:r>
              <a:rPr lang="en-US" altLang="zh-TW" dirty="0"/>
              <a:t>Python Django</a:t>
            </a:r>
            <a:r>
              <a:rPr lang="zh-TW" altLang="zh-TW" dirty="0"/>
              <a:t>開發環境</a:t>
            </a:r>
            <a:endParaRPr lang="zh-TW" altLang="en-US" dirty="0"/>
          </a:p>
        </p:txBody>
      </p:sp>
      <p:sp>
        <p:nvSpPr>
          <p:cNvPr id="3" name="內容版面配置區 2"/>
          <p:cNvSpPr>
            <a:spLocks noGrp="1"/>
          </p:cNvSpPr>
          <p:nvPr>
            <p:ph sz="quarter" idx="1"/>
          </p:nvPr>
        </p:nvSpPr>
        <p:spPr/>
        <p:txBody>
          <a:bodyPr>
            <a:normAutofit/>
          </a:bodyPr>
          <a:lstStyle/>
          <a:p>
            <a:r>
              <a:rPr lang="zh-TW" altLang="zh-TW" sz="2000" dirty="0"/>
              <a:t>使用虛擬機執行</a:t>
            </a:r>
            <a:r>
              <a:rPr lang="en-US" altLang="zh-TW" sz="2000" dirty="0"/>
              <a:t>Ubuntu</a:t>
            </a:r>
            <a:r>
              <a:rPr lang="zh-TW" altLang="zh-TW" sz="2000" dirty="0"/>
              <a:t>作業系統之後，首先找到終端機</a:t>
            </a:r>
            <a:r>
              <a:rPr lang="en-US" altLang="zh-TW" sz="2000" dirty="0"/>
              <a:t>Terminal</a:t>
            </a:r>
            <a:r>
              <a:rPr lang="zh-TW" altLang="zh-TW" sz="2000" dirty="0"/>
              <a:t>，然後在指令行中執行下列兩行指令</a:t>
            </a:r>
            <a:r>
              <a:rPr lang="zh-TW" altLang="en-US" sz="2000" dirty="0"/>
              <a:t>，</a:t>
            </a:r>
            <a:r>
              <a:rPr lang="zh-TW" altLang="zh-TW" sz="2000" dirty="0"/>
              <a:t>更新新安裝好的系統資訊，取得所有需要更新或升級的項目：</a:t>
            </a:r>
            <a:endParaRPr lang="en-US" altLang="zh-TW" sz="2000" dirty="0"/>
          </a:p>
          <a:p>
            <a:pPr lvl="1"/>
            <a:r>
              <a:rPr lang="en-US" altLang="zh-TW" sz="1500" dirty="0"/>
              <a:t>$ </a:t>
            </a:r>
            <a:r>
              <a:rPr lang="en-US" altLang="zh-TW" sz="1500" dirty="0" err="1"/>
              <a:t>sudo</a:t>
            </a:r>
            <a:r>
              <a:rPr lang="en-US" altLang="zh-TW" sz="1500" dirty="0"/>
              <a:t> apt-get update</a:t>
            </a:r>
          </a:p>
          <a:p>
            <a:pPr lvl="1"/>
            <a:r>
              <a:rPr lang="en-US" altLang="zh-TW" sz="1500" dirty="0"/>
              <a:t>$ </a:t>
            </a:r>
            <a:r>
              <a:rPr lang="en-US" altLang="zh-TW" sz="1500" dirty="0" err="1"/>
              <a:t>sudo</a:t>
            </a:r>
            <a:r>
              <a:rPr lang="en-US" altLang="zh-TW" sz="1500" dirty="0"/>
              <a:t> apt-get –y upgrade</a:t>
            </a:r>
          </a:p>
          <a:p>
            <a:r>
              <a:rPr lang="zh-TW" altLang="zh-TW" sz="2000" dirty="0"/>
              <a:t>安裝在</a:t>
            </a:r>
            <a:r>
              <a:rPr lang="en-US" altLang="zh-TW" sz="2000" dirty="0"/>
              <a:t>Python</a:t>
            </a:r>
            <a:r>
              <a:rPr lang="zh-TW" altLang="zh-TW" sz="2000" dirty="0"/>
              <a:t>中管理套件最佳的指令</a:t>
            </a:r>
            <a:r>
              <a:rPr lang="en-US" altLang="zh-TW" sz="2000" dirty="0"/>
              <a:t>pip</a:t>
            </a:r>
          </a:p>
          <a:p>
            <a:pPr lvl="1"/>
            <a:r>
              <a:rPr lang="en-US" altLang="zh-TW" sz="1600" dirty="0"/>
              <a:t>$ </a:t>
            </a:r>
            <a:r>
              <a:rPr lang="en-US" altLang="zh-TW" sz="1600" dirty="0" err="1"/>
              <a:t>sudo</a:t>
            </a:r>
            <a:r>
              <a:rPr lang="en-US" altLang="zh-TW" sz="1600" dirty="0"/>
              <a:t> apt-get –y install python-pip</a:t>
            </a:r>
            <a:endParaRPr lang="zh-TW" altLang="zh-TW" sz="1600" dirty="0"/>
          </a:p>
          <a:p>
            <a:r>
              <a:rPr lang="zh-TW" altLang="zh-TW" sz="2000" dirty="0"/>
              <a:t>虛擬環境</a:t>
            </a:r>
            <a:r>
              <a:rPr lang="en-US" altLang="zh-TW" sz="2000" dirty="0" err="1"/>
              <a:t>virtualenv</a:t>
            </a:r>
            <a:r>
              <a:rPr lang="zh-TW" altLang="zh-TW" sz="2000" dirty="0"/>
              <a:t>的安裝</a:t>
            </a:r>
            <a:endParaRPr lang="en-US" altLang="zh-TW" sz="2000" dirty="0"/>
          </a:p>
          <a:p>
            <a:pPr lvl="1"/>
            <a:r>
              <a:rPr lang="en-US" altLang="zh-TW" sz="1600" dirty="0"/>
              <a:t>$ </a:t>
            </a:r>
            <a:r>
              <a:rPr lang="en-US" altLang="zh-TW" sz="1600" dirty="0" err="1"/>
              <a:t>sudo</a:t>
            </a:r>
            <a:r>
              <a:rPr lang="en-US" altLang="zh-TW" sz="1600" dirty="0"/>
              <a:t> pip install </a:t>
            </a:r>
            <a:r>
              <a:rPr lang="en-US" altLang="zh-TW" sz="1600" dirty="0" err="1"/>
              <a:t>virtualenv</a:t>
            </a:r>
            <a:endParaRPr lang="zh-TW" altLang="zh-TW" sz="1600" dirty="0"/>
          </a:p>
          <a:p>
            <a:pPr lvl="1"/>
            <a:endParaRPr lang="en-US" altLang="zh-TW" sz="1500" dirty="0"/>
          </a:p>
          <a:p>
            <a:r>
              <a:rPr lang="zh-TW" altLang="zh-TW" sz="2000" dirty="0"/>
              <a:t>可使用指令「</a:t>
            </a:r>
            <a:r>
              <a:rPr lang="en-US" altLang="zh-TW" sz="2000" dirty="0" err="1"/>
              <a:t>ip</a:t>
            </a:r>
            <a:r>
              <a:rPr lang="en-US" altLang="zh-TW" sz="2000" dirty="0"/>
              <a:t> a</a:t>
            </a:r>
            <a:r>
              <a:rPr lang="zh-TW" altLang="zh-TW" sz="2000" dirty="0"/>
              <a:t>」檢視目前這台虛擬機的</a:t>
            </a:r>
            <a:r>
              <a:rPr lang="en-US" altLang="zh-TW" sz="2000" dirty="0"/>
              <a:t>IP</a:t>
            </a:r>
            <a:r>
              <a:rPr lang="zh-TW" altLang="zh-TW" sz="2000" dirty="0"/>
              <a:t>位址</a:t>
            </a:r>
            <a:r>
              <a:rPr lang="zh-TW" altLang="en-US" sz="2000" dirty="0"/>
              <a:t>，如下圖：</a:t>
            </a:r>
          </a:p>
        </p:txBody>
      </p:sp>
      <p:sp>
        <p:nvSpPr>
          <p:cNvPr id="4" name="投影片編號版面配置區 3"/>
          <p:cNvSpPr>
            <a:spLocks noGrp="1"/>
          </p:cNvSpPr>
          <p:nvPr>
            <p:ph type="sldNum" sz="quarter" idx="12"/>
          </p:nvPr>
        </p:nvSpPr>
        <p:spPr/>
        <p:txBody>
          <a:bodyPr/>
          <a:lstStyle/>
          <a:p>
            <a:fld id="{369E457D-EE12-4164-8E32-9DDD40A95892}" type="slidenum">
              <a:rPr lang="zh-TW" altLang="en-US" smtClean="0"/>
              <a:pPr/>
              <a:t>36</a:t>
            </a:fld>
            <a:endParaRPr lang="zh-TW" altLang="en-US"/>
          </a:p>
        </p:txBody>
      </p:sp>
    </p:spTree>
    <p:extLst>
      <p:ext uri="{BB962C8B-B14F-4D97-AF65-F5344CB8AC3E}">
        <p14:creationId xmlns:p14="http://schemas.microsoft.com/office/powerpoint/2010/main" val="1921008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zh-TW" dirty="0"/>
              <a:t>在</a:t>
            </a:r>
            <a:r>
              <a:rPr lang="en-US" altLang="zh-TW" dirty="0"/>
              <a:t>Linux</a:t>
            </a:r>
            <a:r>
              <a:rPr lang="zh-TW" altLang="zh-TW" dirty="0"/>
              <a:t>虛擬機中建立</a:t>
            </a:r>
            <a:r>
              <a:rPr lang="en-US" altLang="zh-TW" dirty="0"/>
              <a:t>Python Django</a:t>
            </a:r>
            <a:r>
              <a:rPr lang="zh-TW" altLang="zh-TW" dirty="0"/>
              <a:t>開發環境</a:t>
            </a:r>
            <a:endParaRPr lang="zh-TW" altLang="en-US" dirty="0"/>
          </a:p>
        </p:txBody>
      </p:sp>
      <p:sp>
        <p:nvSpPr>
          <p:cNvPr id="4" name="投影片編號版面配置區 3"/>
          <p:cNvSpPr>
            <a:spLocks noGrp="1"/>
          </p:cNvSpPr>
          <p:nvPr>
            <p:ph type="sldNum" sz="quarter" idx="12"/>
          </p:nvPr>
        </p:nvSpPr>
        <p:spPr/>
        <p:txBody>
          <a:bodyPr/>
          <a:lstStyle/>
          <a:p>
            <a:fld id="{369E457D-EE12-4164-8E32-9DDD40A95892}" type="slidenum">
              <a:rPr lang="zh-TW" altLang="en-US" smtClean="0"/>
              <a:pPr/>
              <a:t>37</a:t>
            </a:fld>
            <a:endParaRPr lang="zh-TW" altLang="en-US"/>
          </a:p>
        </p:txBody>
      </p:sp>
      <p:sp>
        <p:nvSpPr>
          <p:cNvPr id="6" name="內容版面配置區 5"/>
          <p:cNvSpPr>
            <a:spLocks noGrp="1"/>
          </p:cNvSpPr>
          <p:nvPr>
            <p:ph sz="quarter" idx="1"/>
          </p:nvPr>
        </p:nvSpPr>
        <p:spPr/>
        <p:txBody>
          <a:bodyPr>
            <a:normAutofit/>
          </a:bodyPr>
          <a:lstStyle/>
          <a:p>
            <a:r>
              <a:rPr lang="zh-TW" altLang="zh-TW" sz="2000" dirty="0"/>
              <a:t>有了</a:t>
            </a:r>
            <a:r>
              <a:rPr lang="en-US" altLang="zh-TW" sz="2000" dirty="0"/>
              <a:t>IP</a:t>
            </a:r>
            <a:r>
              <a:rPr lang="zh-TW" altLang="zh-TW" sz="2000" dirty="0"/>
              <a:t>位址（在此例為</a:t>
            </a:r>
            <a:r>
              <a:rPr lang="en-US" altLang="zh-TW" sz="2000" dirty="0"/>
              <a:t>192.168.161.131</a:t>
            </a:r>
            <a:r>
              <a:rPr lang="zh-TW" altLang="zh-TW" sz="2000" dirty="0"/>
              <a:t>，每個人的不一定會一樣），接下來設定</a:t>
            </a:r>
            <a:r>
              <a:rPr lang="en-US" altLang="zh-TW" sz="2000" dirty="0"/>
              <a:t>SSH</a:t>
            </a:r>
            <a:r>
              <a:rPr lang="zh-TW" altLang="zh-TW" sz="2000" dirty="0"/>
              <a:t>和</a:t>
            </a:r>
            <a:r>
              <a:rPr lang="en-US" altLang="zh-TW" sz="2000" dirty="0"/>
              <a:t>Putty</a:t>
            </a:r>
            <a:r>
              <a:rPr lang="zh-TW" altLang="zh-TW" sz="2000" dirty="0"/>
              <a:t>，我們就可以在</a:t>
            </a:r>
            <a:r>
              <a:rPr lang="en-US" altLang="zh-TW" sz="2000" dirty="0"/>
              <a:t>Windows</a:t>
            </a:r>
            <a:r>
              <a:rPr lang="zh-TW" altLang="zh-TW" sz="2000" dirty="0"/>
              <a:t>（或是</a:t>
            </a:r>
            <a:r>
              <a:rPr lang="en-US" altLang="zh-TW" sz="2000" dirty="0"/>
              <a:t>Mac OS</a:t>
            </a:r>
            <a:r>
              <a:rPr lang="zh-TW" altLang="zh-TW" sz="2000" dirty="0"/>
              <a:t>）的環境中連接到此虛擬機</a:t>
            </a:r>
            <a:endParaRPr lang="zh-TW" altLang="en-US" sz="2000" dirty="0"/>
          </a:p>
        </p:txBody>
      </p:sp>
      <p:pic>
        <p:nvPicPr>
          <p:cNvPr id="7" name="圖片 6"/>
          <p:cNvPicPr/>
          <p:nvPr/>
        </p:nvPicPr>
        <p:blipFill>
          <a:blip r:embed="rId2">
            <a:extLst>
              <a:ext uri="{28A0092B-C50C-407E-A947-70E740481C1C}">
                <a14:useLocalDpi xmlns:a14="http://schemas.microsoft.com/office/drawing/2010/main" val="0"/>
              </a:ext>
            </a:extLst>
          </a:blip>
          <a:stretch>
            <a:fillRect/>
          </a:stretch>
        </p:blipFill>
        <p:spPr>
          <a:xfrm>
            <a:off x="1727684" y="2492896"/>
            <a:ext cx="5688632" cy="3888432"/>
          </a:xfrm>
          <a:prstGeom prst="rect">
            <a:avLst/>
          </a:prstGeom>
        </p:spPr>
      </p:pic>
    </p:spTree>
    <p:extLst>
      <p:ext uri="{BB962C8B-B14F-4D97-AF65-F5344CB8AC3E}">
        <p14:creationId xmlns:p14="http://schemas.microsoft.com/office/powerpoint/2010/main" val="3422027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zh-TW" dirty="0"/>
              <a:t>設定</a:t>
            </a:r>
            <a:r>
              <a:rPr lang="en-US" altLang="zh-TW" dirty="0"/>
              <a:t>SSH</a:t>
            </a:r>
            <a:r>
              <a:rPr lang="zh-TW" altLang="zh-TW" dirty="0"/>
              <a:t>、</a:t>
            </a:r>
            <a:r>
              <a:rPr lang="en-US" altLang="zh-TW" dirty="0" err="1"/>
              <a:t>PuTTY</a:t>
            </a:r>
            <a:r>
              <a:rPr lang="zh-TW" altLang="zh-TW" dirty="0"/>
              <a:t>以及</a:t>
            </a:r>
            <a:r>
              <a:rPr lang="en-US" altLang="zh-TW" dirty="0"/>
              <a:t>FTP</a:t>
            </a:r>
            <a:r>
              <a:rPr lang="zh-TW" altLang="zh-TW" dirty="0"/>
              <a:t>伺服器</a:t>
            </a:r>
            <a:endParaRPr lang="zh-TW" altLang="en-US" dirty="0"/>
          </a:p>
        </p:txBody>
      </p:sp>
      <p:sp>
        <p:nvSpPr>
          <p:cNvPr id="3" name="內容版面配置區 2"/>
          <p:cNvSpPr>
            <a:spLocks noGrp="1"/>
          </p:cNvSpPr>
          <p:nvPr>
            <p:ph sz="quarter" idx="1"/>
          </p:nvPr>
        </p:nvSpPr>
        <p:spPr/>
        <p:txBody>
          <a:bodyPr>
            <a:normAutofit/>
          </a:bodyPr>
          <a:lstStyle/>
          <a:p>
            <a:r>
              <a:rPr lang="zh-TW" altLang="zh-TW" sz="2000" dirty="0"/>
              <a:t>在</a:t>
            </a:r>
            <a:r>
              <a:rPr lang="en-US" altLang="zh-TW" sz="2000" dirty="0"/>
              <a:t>Ubuntu</a:t>
            </a:r>
            <a:r>
              <a:rPr lang="zh-TW" altLang="zh-TW" sz="2000" dirty="0"/>
              <a:t>中，要讓外界的電腦可以連線到它的作業系統中，要安裝</a:t>
            </a:r>
            <a:r>
              <a:rPr lang="en-US" altLang="zh-TW" sz="2000" dirty="0" err="1"/>
              <a:t>OpenSSH</a:t>
            </a:r>
            <a:r>
              <a:rPr lang="zh-TW" altLang="zh-TW" sz="2000" dirty="0"/>
              <a:t>伺服器，使用以下的指令</a:t>
            </a:r>
            <a:r>
              <a:rPr lang="zh-TW" altLang="en-US" sz="2000" dirty="0"/>
              <a:t>：</a:t>
            </a:r>
            <a:endParaRPr lang="en-US" altLang="zh-TW" sz="2000" dirty="0"/>
          </a:p>
          <a:p>
            <a:pPr lvl="1"/>
            <a:r>
              <a:rPr lang="en-US" altLang="zh-TW" sz="1500" dirty="0"/>
              <a:t>$ </a:t>
            </a:r>
            <a:r>
              <a:rPr lang="en-US" altLang="zh-TW" sz="1500" dirty="0" err="1"/>
              <a:t>sudo</a:t>
            </a:r>
            <a:r>
              <a:rPr lang="en-US" altLang="zh-TW" sz="1500" dirty="0"/>
              <a:t> apt-get –y install </a:t>
            </a:r>
            <a:r>
              <a:rPr lang="en-US" altLang="zh-TW" sz="1500" dirty="0" err="1"/>
              <a:t>openssh</a:t>
            </a:r>
            <a:r>
              <a:rPr lang="en-US" altLang="zh-TW" sz="1500" dirty="0"/>
              <a:t>-server</a:t>
            </a:r>
          </a:p>
          <a:p>
            <a:r>
              <a:rPr lang="zh-TW" altLang="zh-TW" sz="2000" dirty="0"/>
              <a:t>而為了讓外界的電腦也可以使用</a:t>
            </a:r>
            <a:r>
              <a:rPr lang="en-US" altLang="zh-TW" sz="2000" dirty="0"/>
              <a:t>FTP</a:t>
            </a:r>
            <a:r>
              <a:rPr lang="zh-TW" altLang="zh-TW" sz="2000" dirty="0"/>
              <a:t>上傳和下載虛擬機上的資料，還要使用以下的指令安裝</a:t>
            </a:r>
            <a:r>
              <a:rPr lang="en-US" altLang="zh-TW" sz="2000" dirty="0"/>
              <a:t>FTP</a:t>
            </a:r>
            <a:r>
              <a:rPr lang="zh-TW" altLang="zh-TW" sz="2000" dirty="0"/>
              <a:t>伺服器：</a:t>
            </a:r>
          </a:p>
          <a:p>
            <a:pPr lvl="1"/>
            <a:r>
              <a:rPr lang="en-US" altLang="zh-TW" sz="1600" dirty="0"/>
              <a:t>$ </a:t>
            </a:r>
            <a:r>
              <a:rPr lang="en-US" altLang="zh-TW" sz="1600" dirty="0" err="1"/>
              <a:t>sudo</a:t>
            </a:r>
            <a:r>
              <a:rPr lang="en-US" altLang="zh-TW" sz="1600" dirty="0"/>
              <a:t> apt-get –y install </a:t>
            </a:r>
            <a:r>
              <a:rPr lang="en-US" altLang="zh-TW" sz="1600" dirty="0" err="1"/>
              <a:t>vsftpd</a:t>
            </a:r>
            <a:endParaRPr lang="zh-TW" altLang="zh-TW" sz="1600" dirty="0"/>
          </a:p>
          <a:p>
            <a:r>
              <a:rPr lang="zh-TW" altLang="zh-TW" sz="2000" dirty="0"/>
              <a:t>利用</a:t>
            </a:r>
            <a:r>
              <a:rPr lang="en-US" altLang="zh-TW" sz="2000" dirty="0" err="1"/>
              <a:t>PuTTY</a:t>
            </a:r>
            <a:r>
              <a:rPr lang="zh-TW" altLang="zh-TW" sz="2000" dirty="0"/>
              <a:t>，透過</a:t>
            </a:r>
            <a:r>
              <a:rPr lang="en-US" altLang="zh-TW" sz="2000" dirty="0"/>
              <a:t>SSH</a:t>
            </a:r>
            <a:r>
              <a:rPr lang="zh-TW" altLang="zh-TW" sz="2000" dirty="0"/>
              <a:t>在</a:t>
            </a:r>
            <a:r>
              <a:rPr lang="en-US" altLang="zh-TW" sz="2000" dirty="0"/>
              <a:t>Windows</a:t>
            </a:r>
            <a:r>
              <a:rPr lang="zh-TW" altLang="zh-TW" sz="2000" dirty="0"/>
              <a:t>上連線到虛擬機中（</a:t>
            </a:r>
            <a:r>
              <a:rPr lang="en-US" altLang="zh-TW" sz="2000" dirty="0" err="1"/>
              <a:t>MacOS</a:t>
            </a:r>
            <a:r>
              <a:rPr lang="zh-TW" altLang="zh-TW" sz="2000" dirty="0"/>
              <a:t>可直接在終端機中使用</a:t>
            </a:r>
            <a:r>
              <a:rPr lang="en-US" altLang="zh-TW" sz="2000" dirty="0" err="1"/>
              <a:t>ssh</a:t>
            </a:r>
            <a:r>
              <a:rPr lang="zh-TW" altLang="zh-TW" sz="2000" dirty="0"/>
              <a:t>指令連接即可）。</a:t>
            </a:r>
            <a:r>
              <a:rPr lang="en-US" altLang="zh-TW" sz="2000" dirty="0" err="1"/>
              <a:t>PuTTY</a:t>
            </a:r>
            <a:r>
              <a:rPr lang="zh-TW" altLang="zh-TW" sz="2000" dirty="0"/>
              <a:t>程式的下載網址為：</a:t>
            </a:r>
            <a:r>
              <a:rPr lang="en-US" altLang="zh-TW" sz="2000" u="sng" dirty="0">
                <a:hlinkClick r:id="rId3"/>
              </a:rPr>
              <a:t>http://www.chiark.greenend.org.uk/~sgtatham/putty/download.html</a:t>
            </a:r>
            <a:endParaRPr lang="zh-TW" altLang="en-US" sz="2000" dirty="0"/>
          </a:p>
        </p:txBody>
      </p:sp>
      <p:sp>
        <p:nvSpPr>
          <p:cNvPr id="4" name="投影片編號版面配置區 3"/>
          <p:cNvSpPr>
            <a:spLocks noGrp="1"/>
          </p:cNvSpPr>
          <p:nvPr>
            <p:ph type="sldNum" sz="quarter" idx="12"/>
          </p:nvPr>
        </p:nvSpPr>
        <p:spPr/>
        <p:txBody>
          <a:bodyPr/>
          <a:lstStyle/>
          <a:p>
            <a:fld id="{369E457D-EE12-4164-8E32-9DDD40A95892}" type="slidenum">
              <a:rPr lang="zh-TW" altLang="en-US" smtClean="0"/>
              <a:pPr/>
              <a:t>38</a:t>
            </a:fld>
            <a:endParaRPr lang="zh-TW" altLang="en-US"/>
          </a:p>
        </p:txBody>
      </p:sp>
    </p:spTree>
    <p:extLst>
      <p:ext uri="{BB962C8B-B14F-4D97-AF65-F5344CB8AC3E}">
        <p14:creationId xmlns:p14="http://schemas.microsoft.com/office/powerpoint/2010/main" val="407124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設定</a:t>
            </a:r>
            <a:r>
              <a:rPr lang="en-US" altLang="zh-TW" dirty="0"/>
              <a:t>SSH</a:t>
            </a:r>
            <a:r>
              <a:rPr lang="zh-TW" altLang="zh-TW" dirty="0"/>
              <a:t>、</a:t>
            </a:r>
            <a:r>
              <a:rPr lang="en-US" altLang="zh-TW" dirty="0" err="1"/>
              <a:t>PuTTY</a:t>
            </a:r>
            <a:r>
              <a:rPr lang="zh-TW" altLang="zh-TW" dirty="0"/>
              <a:t>以及</a:t>
            </a:r>
            <a:r>
              <a:rPr lang="en-US" altLang="zh-TW" dirty="0"/>
              <a:t>FTP</a:t>
            </a:r>
            <a:r>
              <a:rPr lang="zh-TW" altLang="zh-TW" dirty="0"/>
              <a:t>伺服器</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39</a:t>
            </a:fld>
            <a:endParaRPr lang="zh-TW" altLang="en-US"/>
          </a:p>
        </p:txBody>
      </p:sp>
      <p:sp>
        <p:nvSpPr>
          <p:cNvPr id="6" name="內容版面配置區 5"/>
          <p:cNvSpPr>
            <a:spLocks noGrp="1"/>
          </p:cNvSpPr>
          <p:nvPr>
            <p:ph sz="quarter" idx="1"/>
          </p:nvPr>
        </p:nvSpPr>
        <p:spPr/>
        <p:txBody>
          <a:bodyPr>
            <a:normAutofit/>
          </a:bodyPr>
          <a:lstStyle/>
          <a:p>
            <a:r>
              <a:rPr lang="zh-TW" altLang="zh-TW" sz="2000" dirty="0"/>
              <a:t>簡單地把之前虛擬機的</a:t>
            </a:r>
            <a:r>
              <a:rPr lang="en-US" altLang="zh-TW" sz="2000" dirty="0"/>
              <a:t>IP</a:t>
            </a:r>
            <a:r>
              <a:rPr lang="zh-TW" altLang="zh-TW" sz="2000" dirty="0"/>
              <a:t>位址填寫在「</a:t>
            </a:r>
            <a:r>
              <a:rPr lang="en-US" altLang="zh-TW" sz="2000" dirty="0"/>
              <a:t>Host Name (or IP address)</a:t>
            </a:r>
            <a:r>
              <a:rPr lang="zh-TW" altLang="zh-TW" sz="2000" dirty="0"/>
              <a:t>」，然後按下「</a:t>
            </a:r>
            <a:r>
              <a:rPr lang="en-US" altLang="zh-TW" sz="2000" dirty="0"/>
              <a:t>Open</a:t>
            </a:r>
            <a:r>
              <a:rPr lang="zh-TW" altLang="zh-TW" sz="2000" dirty="0"/>
              <a:t>」按鈕即可進行連線。</a:t>
            </a:r>
            <a:endParaRPr lang="zh-TW" altLang="en-US" sz="2000" dirty="0"/>
          </a:p>
        </p:txBody>
      </p:sp>
      <p:pic>
        <p:nvPicPr>
          <p:cNvPr id="7" name="圖片 6"/>
          <p:cNvPicPr/>
          <p:nvPr/>
        </p:nvPicPr>
        <p:blipFill>
          <a:blip r:embed="rId2">
            <a:extLst>
              <a:ext uri="{28A0092B-C50C-407E-A947-70E740481C1C}">
                <a14:useLocalDpi xmlns:a14="http://schemas.microsoft.com/office/drawing/2010/main" val="0"/>
              </a:ext>
            </a:extLst>
          </a:blip>
          <a:stretch>
            <a:fillRect/>
          </a:stretch>
        </p:blipFill>
        <p:spPr>
          <a:xfrm>
            <a:off x="2519772" y="2276872"/>
            <a:ext cx="4104456" cy="3960440"/>
          </a:xfrm>
          <a:prstGeom prst="rect">
            <a:avLst/>
          </a:prstGeom>
        </p:spPr>
      </p:pic>
    </p:spTree>
    <p:extLst>
      <p:ext uri="{BB962C8B-B14F-4D97-AF65-F5344CB8AC3E}">
        <p14:creationId xmlns:p14="http://schemas.microsoft.com/office/powerpoint/2010/main" val="892169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網站的運作流程</a:t>
            </a:r>
          </a:p>
        </p:txBody>
      </p:sp>
      <p:sp>
        <p:nvSpPr>
          <p:cNvPr id="3" name="內容版面配置區 2"/>
          <p:cNvSpPr>
            <a:spLocks noGrp="1"/>
          </p:cNvSpPr>
          <p:nvPr>
            <p:ph sz="quarter" idx="1"/>
          </p:nvPr>
        </p:nvSpPr>
        <p:spPr/>
        <p:txBody>
          <a:bodyPr/>
          <a:lstStyle/>
          <a:p>
            <a:r>
              <a:rPr lang="zh-TW" altLang="zh-TW" dirty="0"/>
              <a:t>除了硬體的網站主機之外，另外一個重點是在主機上運作的</a:t>
            </a:r>
            <a:r>
              <a:rPr lang="en-US" altLang="zh-TW" dirty="0"/>
              <a:t>Web</a:t>
            </a:r>
            <a:r>
              <a:rPr lang="zh-TW" altLang="zh-TW" dirty="0"/>
              <a:t>網站伺服器這個系統軟體。常見的</a:t>
            </a:r>
            <a:r>
              <a:rPr lang="en-US" altLang="zh-TW" dirty="0"/>
              <a:t>Web</a:t>
            </a:r>
            <a:r>
              <a:rPr lang="zh-TW" altLang="zh-TW" dirty="0"/>
              <a:t>網站伺服軟體</a:t>
            </a:r>
            <a:r>
              <a:rPr lang="zh-TW" altLang="en-US" dirty="0"/>
              <a:t>如下：</a:t>
            </a:r>
            <a:endParaRPr lang="en-US" altLang="zh-TW" dirty="0"/>
          </a:p>
          <a:p>
            <a:pPr lvl="1"/>
            <a:r>
              <a:rPr lang="en-US" altLang="zh-TW" dirty="0"/>
              <a:t>Apache</a:t>
            </a:r>
          </a:p>
          <a:p>
            <a:pPr lvl="1"/>
            <a:r>
              <a:rPr lang="en-US" altLang="zh-TW" dirty="0" err="1"/>
              <a:t>Nignx</a:t>
            </a:r>
            <a:endParaRPr lang="en-US" altLang="zh-TW" dirty="0"/>
          </a:p>
          <a:p>
            <a:pPr lvl="1"/>
            <a:r>
              <a:rPr lang="en-US" altLang="zh-TW" dirty="0"/>
              <a:t>Windows Server</a:t>
            </a:r>
            <a:r>
              <a:rPr lang="zh-TW" altLang="zh-TW" dirty="0"/>
              <a:t>上的</a:t>
            </a:r>
            <a:r>
              <a:rPr lang="en-US" altLang="zh-TW" dirty="0"/>
              <a:t>IIS</a:t>
            </a:r>
          </a:p>
          <a:p>
            <a:r>
              <a:rPr lang="zh-TW" altLang="zh-TW" dirty="0"/>
              <a:t>要讓網站得以正常運作需要有一台網路主機，而真正回應遠端瀏覽器的存取要求的，還是這些在主機中運行的伺服軟體。</a:t>
            </a:r>
            <a:endParaRPr lang="en-US" altLang="zh-TW" dirty="0"/>
          </a:p>
        </p:txBody>
      </p:sp>
      <p:sp>
        <p:nvSpPr>
          <p:cNvPr id="4" name="投影片編號版面配置區 3"/>
          <p:cNvSpPr>
            <a:spLocks noGrp="1"/>
          </p:cNvSpPr>
          <p:nvPr>
            <p:ph type="sldNum" sz="quarter" idx="12"/>
          </p:nvPr>
        </p:nvSpPr>
        <p:spPr/>
        <p:txBody>
          <a:bodyPr/>
          <a:lstStyle/>
          <a:p>
            <a:fld id="{369E457D-EE12-4164-8E32-9DDD40A95892}" type="slidenum">
              <a:rPr lang="zh-TW" altLang="en-US" smtClean="0"/>
              <a:pPr/>
              <a:t>4</a:t>
            </a:fld>
            <a:endParaRPr lang="zh-TW" altLang="en-US"/>
          </a:p>
        </p:txBody>
      </p:sp>
    </p:spTree>
    <p:extLst>
      <p:ext uri="{BB962C8B-B14F-4D97-AF65-F5344CB8AC3E}">
        <p14:creationId xmlns:p14="http://schemas.microsoft.com/office/powerpoint/2010/main" val="970042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設定</a:t>
            </a:r>
            <a:r>
              <a:rPr lang="en-US" altLang="zh-TW" dirty="0"/>
              <a:t>SSH</a:t>
            </a:r>
            <a:r>
              <a:rPr lang="zh-TW" altLang="zh-TW" dirty="0"/>
              <a:t>、</a:t>
            </a:r>
            <a:r>
              <a:rPr lang="en-US" altLang="zh-TW" dirty="0" err="1"/>
              <a:t>PuTTY</a:t>
            </a:r>
            <a:r>
              <a:rPr lang="zh-TW" altLang="zh-TW" dirty="0"/>
              <a:t>以及</a:t>
            </a:r>
            <a:r>
              <a:rPr lang="en-US" altLang="zh-TW" dirty="0"/>
              <a:t>FTP</a:t>
            </a:r>
            <a:r>
              <a:rPr lang="zh-TW" altLang="zh-TW" dirty="0"/>
              <a:t>伺服器</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40</a:t>
            </a:fld>
            <a:endParaRPr lang="zh-TW" altLang="en-US"/>
          </a:p>
        </p:txBody>
      </p:sp>
      <p:sp>
        <p:nvSpPr>
          <p:cNvPr id="4" name="內容版面配置區 3"/>
          <p:cNvSpPr>
            <a:spLocks noGrp="1"/>
          </p:cNvSpPr>
          <p:nvPr>
            <p:ph sz="quarter" idx="1"/>
          </p:nvPr>
        </p:nvSpPr>
        <p:spPr/>
        <p:txBody>
          <a:bodyPr>
            <a:normAutofit/>
          </a:bodyPr>
          <a:lstStyle/>
          <a:p>
            <a:r>
              <a:rPr lang="zh-TW" altLang="zh-TW" sz="2000" dirty="0"/>
              <a:t>為了方便使用起見，一般我們還會再做一些設定。首先把</a:t>
            </a:r>
            <a:r>
              <a:rPr lang="en-US" altLang="zh-TW" sz="2000" dirty="0"/>
              <a:t>IP</a:t>
            </a:r>
            <a:r>
              <a:rPr lang="zh-TW" altLang="zh-TW" sz="2000" dirty="0"/>
              <a:t>位址（在此例為</a:t>
            </a:r>
            <a:r>
              <a:rPr lang="en-US" altLang="zh-TW" sz="2000" dirty="0"/>
              <a:t>192.168.161.131</a:t>
            </a:r>
            <a:r>
              <a:rPr lang="zh-TW" altLang="zh-TW" sz="2000" dirty="0"/>
              <a:t>）和要設定的</a:t>
            </a:r>
            <a:r>
              <a:rPr lang="en-US" altLang="zh-TW" sz="2000" dirty="0"/>
              <a:t>Session</a:t>
            </a:r>
            <a:r>
              <a:rPr lang="zh-TW" altLang="zh-TW" sz="2000" dirty="0"/>
              <a:t>連線名稱（在此例為</a:t>
            </a:r>
            <a:r>
              <a:rPr lang="en-US" altLang="zh-TW" sz="2000" dirty="0"/>
              <a:t>Django Project</a:t>
            </a:r>
            <a:r>
              <a:rPr lang="zh-TW" altLang="zh-TW" sz="2000" dirty="0"/>
              <a:t>，當然也可以使用中文）填寫上去</a:t>
            </a:r>
            <a:endParaRPr lang="zh-TW" altLang="en-US" sz="2000" dirty="0"/>
          </a:p>
        </p:txBody>
      </p:sp>
      <p:pic>
        <p:nvPicPr>
          <p:cNvPr id="5" name="圖片 4"/>
          <p:cNvPicPr/>
          <p:nvPr/>
        </p:nvPicPr>
        <p:blipFill>
          <a:blip r:embed="rId2">
            <a:extLst>
              <a:ext uri="{28A0092B-C50C-407E-A947-70E740481C1C}">
                <a14:useLocalDpi xmlns:a14="http://schemas.microsoft.com/office/drawing/2010/main" val="0"/>
              </a:ext>
            </a:extLst>
          </a:blip>
          <a:stretch>
            <a:fillRect/>
          </a:stretch>
        </p:blipFill>
        <p:spPr>
          <a:xfrm>
            <a:off x="2519772" y="2492896"/>
            <a:ext cx="4104456" cy="4145648"/>
          </a:xfrm>
          <a:prstGeom prst="rect">
            <a:avLst/>
          </a:prstGeom>
        </p:spPr>
      </p:pic>
    </p:spTree>
    <p:extLst>
      <p:ext uri="{BB962C8B-B14F-4D97-AF65-F5344CB8AC3E}">
        <p14:creationId xmlns:p14="http://schemas.microsoft.com/office/powerpoint/2010/main" val="11752716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設定</a:t>
            </a:r>
            <a:r>
              <a:rPr lang="en-US" altLang="zh-TW" dirty="0"/>
              <a:t>SSH</a:t>
            </a:r>
            <a:r>
              <a:rPr lang="zh-TW" altLang="zh-TW" dirty="0"/>
              <a:t>、</a:t>
            </a:r>
            <a:r>
              <a:rPr lang="en-US" altLang="zh-TW" dirty="0" err="1"/>
              <a:t>PuTTY</a:t>
            </a:r>
            <a:r>
              <a:rPr lang="zh-TW" altLang="zh-TW" dirty="0"/>
              <a:t>以及</a:t>
            </a:r>
            <a:r>
              <a:rPr lang="en-US" altLang="zh-TW" dirty="0"/>
              <a:t>FTP</a:t>
            </a:r>
            <a:r>
              <a:rPr lang="zh-TW" altLang="zh-TW" dirty="0"/>
              <a:t>伺服器</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41</a:t>
            </a:fld>
            <a:endParaRPr lang="zh-TW" altLang="en-US"/>
          </a:p>
        </p:txBody>
      </p:sp>
      <p:sp>
        <p:nvSpPr>
          <p:cNvPr id="4" name="內容版面配置區 3"/>
          <p:cNvSpPr>
            <a:spLocks noGrp="1"/>
          </p:cNvSpPr>
          <p:nvPr>
            <p:ph sz="quarter" idx="1"/>
          </p:nvPr>
        </p:nvSpPr>
        <p:spPr/>
        <p:txBody>
          <a:bodyPr>
            <a:normAutofit/>
          </a:bodyPr>
          <a:lstStyle/>
          <a:p>
            <a:r>
              <a:rPr lang="zh-TW" altLang="zh-TW" sz="2000" dirty="0"/>
              <a:t>設定一下字型，因為預設的字型真的太小了</a:t>
            </a:r>
            <a:endParaRPr lang="zh-TW" altLang="en-US" sz="2000" dirty="0"/>
          </a:p>
        </p:txBody>
      </p:sp>
      <p:pic>
        <p:nvPicPr>
          <p:cNvPr id="6" name="圖片 5"/>
          <p:cNvPicPr/>
          <p:nvPr/>
        </p:nvPicPr>
        <p:blipFill>
          <a:blip r:embed="rId2">
            <a:extLst>
              <a:ext uri="{28A0092B-C50C-407E-A947-70E740481C1C}">
                <a14:useLocalDpi xmlns:a14="http://schemas.microsoft.com/office/drawing/2010/main" val="0"/>
              </a:ext>
            </a:extLst>
          </a:blip>
          <a:stretch>
            <a:fillRect/>
          </a:stretch>
        </p:blipFill>
        <p:spPr>
          <a:xfrm>
            <a:off x="2339752" y="2007192"/>
            <a:ext cx="4464496" cy="4631351"/>
          </a:xfrm>
          <a:prstGeom prst="rect">
            <a:avLst/>
          </a:prstGeom>
        </p:spPr>
      </p:pic>
    </p:spTree>
    <p:extLst>
      <p:ext uri="{BB962C8B-B14F-4D97-AF65-F5344CB8AC3E}">
        <p14:creationId xmlns:p14="http://schemas.microsoft.com/office/powerpoint/2010/main" val="654288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zh-TW" dirty="0"/>
              <a:t>設定</a:t>
            </a:r>
            <a:r>
              <a:rPr lang="en-US" altLang="zh-TW" dirty="0"/>
              <a:t>SSH</a:t>
            </a:r>
            <a:r>
              <a:rPr lang="zh-TW" altLang="zh-TW" dirty="0"/>
              <a:t>、</a:t>
            </a:r>
            <a:r>
              <a:rPr lang="en-US" altLang="zh-TW" dirty="0" err="1"/>
              <a:t>PuTTY</a:t>
            </a:r>
            <a:r>
              <a:rPr lang="zh-TW" altLang="zh-TW" dirty="0"/>
              <a:t>以及</a:t>
            </a:r>
            <a:r>
              <a:rPr lang="en-US" altLang="zh-TW" dirty="0"/>
              <a:t>FTP</a:t>
            </a:r>
            <a:r>
              <a:rPr lang="zh-TW" altLang="zh-TW" dirty="0"/>
              <a:t>伺服器</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42</a:t>
            </a:fld>
            <a:endParaRPr lang="zh-TW" altLang="en-US"/>
          </a:p>
        </p:txBody>
      </p:sp>
      <p:sp>
        <p:nvSpPr>
          <p:cNvPr id="4" name="內容版面配置區 3"/>
          <p:cNvSpPr>
            <a:spLocks noGrp="1"/>
          </p:cNvSpPr>
          <p:nvPr>
            <p:ph sz="quarter" idx="1"/>
          </p:nvPr>
        </p:nvSpPr>
        <p:spPr/>
        <p:txBody>
          <a:bodyPr>
            <a:normAutofit/>
          </a:bodyPr>
          <a:lstStyle/>
          <a:p>
            <a:r>
              <a:rPr lang="zh-TW" altLang="zh-TW" sz="2000" dirty="0"/>
              <a:t>設定定時送一些連線封包（在這裡我們設定</a:t>
            </a:r>
            <a:r>
              <a:rPr lang="en-US" altLang="zh-TW" sz="2000" dirty="0"/>
              <a:t>60</a:t>
            </a:r>
            <a:r>
              <a:rPr lang="zh-TW" altLang="zh-TW" sz="2000" dirty="0"/>
              <a:t>秒），以避免因為一段時間沒有輸入字元而被強迫結束連線</a:t>
            </a:r>
            <a:endParaRPr lang="zh-TW" altLang="en-US" sz="2000" dirty="0"/>
          </a:p>
        </p:txBody>
      </p:sp>
      <p:pic>
        <p:nvPicPr>
          <p:cNvPr id="6" name="圖片 5"/>
          <p:cNvPicPr/>
          <p:nvPr/>
        </p:nvPicPr>
        <p:blipFill>
          <a:blip r:embed="rId2">
            <a:extLst>
              <a:ext uri="{28A0092B-C50C-407E-A947-70E740481C1C}">
                <a14:useLocalDpi xmlns:a14="http://schemas.microsoft.com/office/drawing/2010/main" val="0"/>
              </a:ext>
            </a:extLst>
          </a:blip>
          <a:stretch>
            <a:fillRect/>
          </a:stretch>
        </p:blipFill>
        <p:spPr>
          <a:xfrm>
            <a:off x="2483768" y="2169985"/>
            <a:ext cx="4176464" cy="4211343"/>
          </a:xfrm>
          <a:prstGeom prst="rect">
            <a:avLst/>
          </a:prstGeom>
        </p:spPr>
      </p:pic>
    </p:spTree>
    <p:extLst>
      <p:ext uri="{BB962C8B-B14F-4D97-AF65-F5344CB8AC3E}">
        <p14:creationId xmlns:p14="http://schemas.microsoft.com/office/powerpoint/2010/main" val="3327484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zh-TW" dirty="0"/>
              <a:t>設定</a:t>
            </a:r>
            <a:r>
              <a:rPr lang="en-US" altLang="zh-TW" dirty="0"/>
              <a:t>SSH</a:t>
            </a:r>
            <a:r>
              <a:rPr lang="zh-TW" altLang="zh-TW" dirty="0"/>
              <a:t>、</a:t>
            </a:r>
            <a:r>
              <a:rPr lang="en-US" altLang="zh-TW" dirty="0" err="1"/>
              <a:t>PuTTY</a:t>
            </a:r>
            <a:r>
              <a:rPr lang="zh-TW" altLang="zh-TW" dirty="0"/>
              <a:t>以及</a:t>
            </a:r>
            <a:r>
              <a:rPr lang="en-US" altLang="zh-TW" dirty="0"/>
              <a:t>FTP</a:t>
            </a:r>
            <a:r>
              <a:rPr lang="zh-TW" altLang="zh-TW" dirty="0"/>
              <a:t>伺服器</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43</a:t>
            </a:fld>
            <a:endParaRPr lang="zh-TW" altLang="en-US"/>
          </a:p>
        </p:txBody>
      </p:sp>
      <p:sp>
        <p:nvSpPr>
          <p:cNvPr id="4" name="內容版面配置區 3"/>
          <p:cNvSpPr>
            <a:spLocks noGrp="1"/>
          </p:cNvSpPr>
          <p:nvPr>
            <p:ph sz="quarter" idx="1"/>
          </p:nvPr>
        </p:nvSpPr>
        <p:spPr/>
        <p:txBody>
          <a:bodyPr>
            <a:normAutofit/>
          </a:bodyPr>
          <a:lstStyle/>
          <a:p>
            <a:r>
              <a:rPr lang="zh-TW" altLang="zh-TW" sz="2000" dirty="0"/>
              <a:t>回到</a:t>
            </a:r>
            <a:r>
              <a:rPr lang="en-US" altLang="zh-TW" sz="2000" dirty="0"/>
              <a:t>Session</a:t>
            </a:r>
            <a:r>
              <a:rPr lang="zh-TW" altLang="zh-TW" sz="2000" dirty="0"/>
              <a:t>的畫面，把這些設定存檔，以後只要選取該</a:t>
            </a:r>
            <a:r>
              <a:rPr lang="en-US" altLang="zh-TW" sz="2000" dirty="0"/>
              <a:t>Session</a:t>
            </a:r>
            <a:r>
              <a:rPr lang="zh-TW" altLang="zh-TW" sz="2000" dirty="0"/>
              <a:t>名稱，再按下</a:t>
            </a:r>
            <a:r>
              <a:rPr lang="en-US" altLang="zh-TW" sz="2000" dirty="0"/>
              <a:t>Open</a:t>
            </a:r>
            <a:r>
              <a:rPr lang="zh-TW" altLang="zh-TW" sz="2000" dirty="0"/>
              <a:t>按鈕即可</a:t>
            </a:r>
            <a:endParaRPr lang="zh-TW" altLang="en-US" sz="2000" dirty="0"/>
          </a:p>
        </p:txBody>
      </p:sp>
      <p:pic>
        <p:nvPicPr>
          <p:cNvPr id="6" name="圖片 5"/>
          <p:cNvPicPr/>
          <p:nvPr/>
        </p:nvPicPr>
        <p:blipFill>
          <a:blip r:embed="rId2">
            <a:extLst>
              <a:ext uri="{28A0092B-C50C-407E-A947-70E740481C1C}">
                <a14:useLocalDpi xmlns:a14="http://schemas.microsoft.com/office/drawing/2010/main" val="0"/>
              </a:ext>
            </a:extLst>
          </a:blip>
          <a:stretch>
            <a:fillRect/>
          </a:stretch>
        </p:blipFill>
        <p:spPr>
          <a:xfrm>
            <a:off x="2483768" y="2235708"/>
            <a:ext cx="4176464" cy="4145620"/>
          </a:xfrm>
          <a:prstGeom prst="rect">
            <a:avLst/>
          </a:prstGeom>
        </p:spPr>
      </p:pic>
    </p:spTree>
    <p:extLst>
      <p:ext uri="{BB962C8B-B14F-4D97-AF65-F5344CB8AC3E}">
        <p14:creationId xmlns:p14="http://schemas.microsoft.com/office/powerpoint/2010/main" val="2701945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設定</a:t>
            </a:r>
            <a:r>
              <a:rPr lang="en-US" altLang="zh-TW" dirty="0"/>
              <a:t>SSH</a:t>
            </a:r>
            <a:r>
              <a:rPr lang="zh-TW" altLang="zh-TW" dirty="0"/>
              <a:t>、</a:t>
            </a:r>
            <a:r>
              <a:rPr lang="en-US" altLang="zh-TW" dirty="0" err="1"/>
              <a:t>PuTTY</a:t>
            </a:r>
            <a:r>
              <a:rPr lang="zh-TW" altLang="zh-TW" dirty="0"/>
              <a:t>以及</a:t>
            </a:r>
            <a:r>
              <a:rPr lang="en-US" altLang="zh-TW" dirty="0"/>
              <a:t>FTP</a:t>
            </a:r>
            <a:r>
              <a:rPr lang="zh-TW" altLang="zh-TW" dirty="0"/>
              <a:t>伺服器</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44</a:t>
            </a:fld>
            <a:endParaRPr lang="zh-TW" altLang="en-US"/>
          </a:p>
        </p:txBody>
      </p:sp>
      <p:sp>
        <p:nvSpPr>
          <p:cNvPr id="4" name="內容版面配置區 3"/>
          <p:cNvSpPr>
            <a:spLocks noGrp="1"/>
          </p:cNvSpPr>
          <p:nvPr>
            <p:ph sz="quarter" idx="1"/>
          </p:nvPr>
        </p:nvSpPr>
        <p:spPr>
          <a:xfrm>
            <a:off x="301752" y="1527047"/>
            <a:ext cx="8662736" cy="4631351"/>
          </a:xfrm>
        </p:spPr>
        <p:txBody>
          <a:bodyPr>
            <a:normAutofit/>
          </a:bodyPr>
          <a:lstStyle/>
          <a:p>
            <a:r>
              <a:rPr lang="zh-TW" altLang="zh-TW" sz="2000" dirty="0"/>
              <a:t>在按下「</a:t>
            </a:r>
            <a:r>
              <a:rPr lang="en-US" altLang="zh-TW" sz="2000" dirty="0"/>
              <a:t>Open</a:t>
            </a:r>
            <a:r>
              <a:rPr lang="zh-TW" altLang="zh-TW" sz="2000" dirty="0"/>
              <a:t>」按鈕之後，第一次連線還會看到一個如</a:t>
            </a:r>
            <a:r>
              <a:rPr lang="zh-TW" altLang="en-US" sz="2000" dirty="0"/>
              <a:t>下</a:t>
            </a:r>
            <a:r>
              <a:rPr lang="zh-TW" altLang="zh-TW" sz="2000" dirty="0"/>
              <a:t>圖所示的訊息</a:t>
            </a:r>
            <a:r>
              <a:rPr lang="zh-TW" altLang="en-US" sz="2000" dirty="0"/>
              <a:t>，</a:t>
            </a:r>
            <a:r>
              <a:rPr lang="zh-TW" altLang="zh-TW" sz="2000" dirty="0"/>
              <a:t>在按下「是」之後，就可以順利進入這台虛擬機的終端機了</a:t>
            </a:r>
            <a:endParaRPr lang="zh-TW" altLang="en-US" sz="2000" dirty="0"/>
          </a:p>
        </p:txBody>
      </p:sp>
      <p:pic>
        <p:nvPicPr>
          <p:cNvPr id="6" name="圖片 5"/>
          <p:cNvPicPr/>
          <p:nvPr/>
        </p:nvPicPr>
        <p:blipFill>
          <a:blip r:embed="rId2">
            <a:extLst>
              <a:ext uri="{28A0092B-C50C-407E-A947-70E740481C1C}">
                <a14:useLocalDpi xmlns:a14="http://schemas.microsoft.com/office/drawing/2010/main" val="0"/>
              </a:ext>
            </a:extLst>
          </a:blip>
          <a:stretch>
            <a:fillRect/>
          </a:stretch>
        </p:blipFill>
        <p:spPr>
          <a:xfrm>
            <a:off x="2122759" y="2341975"/>
            <a:ext cx="4898482" cy="3816424"/>
          </a:xfrm>
          <a:prstGeom prst="rect">
            <a:avLst/>
          </a:prstGeom>
        </p:spPr>
      </p:pic>
    </p:spTree>
    <p:extLst>
      <p:ext uri="{BB962C8B-B14F-4D97-AF65-F5344CB8AC3E}">
        <p14:creationId xmlns:p14="http://schemas.microsoft.com/office/powerpoint/2010/main" val="36089306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zh-TW" dirty="0"/>
              <a:t>安裝</a:t>
            </a:r>
            <a:r>
              <a:rPr lang="en-US" altLang="zh-TW" dirty="0"/>
              <a:t>Notepad++</a:t>
            </a:r>
            <a:r>
              <a:rPr lang="zh-TW" altLang="zh-TW" dirty="0"/>
              <a:t>程式編輯器</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45</a:t>
            </a:fld>
            <a:endParaRPr lang="zh-TW" altLang="en-US"/>
          </a:p>
        </p:txBody>
      </p:sp>
      <p:sp>
        <p:nvSpPr>
          <p:cNvPr id="4" name="內容版面配置區 3"/>
          <p:cNvSpPr>
            <a:spLocks noGrp="1"/>
          </p:cNvSpPr>
          <p:nvPr>
            <p:ph sz="quarter" idx="1"/>
          </p:nvPr>
        </p:nvSpPr>
        <p:spPr/>
        <p:txBody>
          <a:bodyPr>
            <a:normAutofit/>
          </a:bodyPr>
          <a:lstStyle/>
          <a:p>
            <a:r>
              <a:rPr lang="zh-TW" altLang="zh-TW" sz="2000" dirty="0"/>
              <a:t>對於初學者來說，</a:t>
            </a:r>
            <a:r>
              <a:rPr lang="en-US" altLang="zh-TW" sz="2000" dirty="0"/>
              <a:t>Notepad++</a:t>
            </a:r>
            <a:r>
              <a:rPr lang="zh-TW" altLang="zh-TW" sz="2000" dirty="0"/>
              <a:t>是一款非常容易上手的程式碼編輯器，其下載網址為：</a:t>
            </a:r>
            <a:r>
              <a:rPr lang="en-US" altLang="zh-TW" sz="2000" u="sng" dirty="0">
                <a:hlinkClick r:id="rId2"/>
              </a:rPr>
              <a:t>https://notepad-plus-plus.org/</a:t>
            </a:r>
            <a:r>
              <a:rPr lang="zh-TW" altLang="zh-TW" sz="2000" dirty="0"/>
              <a:t>，在網站首頁中點選「</a:t>
            </a:r>
            <a:r>
              <a:rPr lang="en-US" altLang="zh-TW" sz="2000" dirty="0"/>
              <a:t>Download</a:t>
            </a:r>
            <a:r>
              <a:rPr lang="zh-TW" altLang="zh-TW" sz="2000" dirty="0"/>
              <a:t>」</a:t>
            </a:r>
            <a:endParaRPr lang="zh-TW" altLang="en-US" sz="2000" dirty="0"/>
          </a:p>
        </p:txBody>
      </p:sp>
      <p:pic>
        <p:nvPicPr>
          <p:cNvPr id="5" name="圖片 4"/>
          <p:cNvPicPr/>
          <p:nvPr/>
        </p:nvPicPr>
        <p:blipFill>
          <a:blip r:embed="rId3">
            <a:extLst>
              <a:ext uri="{28A0092B-C50C-407E-A947-70E740481C1C}">
                <a14:useLocalDpi xmlns:a14="http://schemas.microsoft.com/office/drawing/2010/main" val="0"/>
              </a:ext>
            </a:extLst>
          </a:blip>
          <a:stretch>
            <a:fillRect/>
          </a:stretch>
        </p:blipFill>
        <p:spPr>
          <a:xfrm>
            <a:off x="2466402" y="2259366"/>
            <a:ext cx="4553870" cy="4121962"/>
          </a:xfrm>
          <a:prstGeom prst="rect">
            <a:avLst/>
          </a:prstGeom>
        </p:spPr>
      </p:pic>
    </p:spTree>
    <p:extLst>
      <p:ext uri="{BB962C8B-B14F-4D97-AF65-F5344CB8AC3E}">
        <p14:creationId xmlns:p14="http://schemas.microsoft.com/office/powerpoint/2010/main" val="2162730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安裝</a:t>
            </a:r>
            <a:r>
              <a:rPr lang="en-US" altLang="zh-TW" dirty="0"/>
              <a:t>Notepad++</a:t>
            </a:r>
            <a:r>
              <a:rPr lang="zh-TW" altLang="zh-TW" dirty="0"/>
              <a:t>程式編輯器</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46</a:t>
            </a:fld>
            <a:endParaRPr lang="zh-TW" altLang="en-US"/>
          </a:p>
        </p:txBody>
      </p:sp>
      <p:sp>
        <p:nvSpPr>
          <p:cNvPr id="4" name="內容版面配置區 3"/>
          <p:cNvSpPr>
            <a:spLocks noGrp="1"/>
          </p:cNvSpPr>
          <p:nvPr>
            <p:ph sz="quarter" idx="1"/>
          </p:nvPr>
        </p:nvSpPr>
        <p:spPr/>
        <p:txBody>
          <a:bodyPr>
            <a:normAutofit/>
          </a:bodyPr>
          <a:lstStyle/>
          <a:p>
            <a:r>
              <a:rPr lang="zh-TW" altLang="zh-TW" sz="2000" dirty="0"/>
              <a:t>為了要讓</a:t>
            </a:r>
            <a:r>
              <a:rPr lang="en-US" altLang="zh-TW" sz="2000" dirty="0"/>
              <a:t>Notepad++</a:t>
            </a:r>
            <a:r>
              <a:rPr lang="zh-TW" altLang="zh-TW" sz="2000" dirty="0"/>
              <a:t>可以順利讀取虛擬機內的檔案，還需要再加裝一個</a:t>
            </a:r>
            <a:r>
              <a:rPr lang="en-US" altLang="zh-TW" sz="2000" dirty="0"/>
              <a:t>FTP</a:t>
            </a:r>
            <a:r>
              <a:rPr lang="zh-TW" altLang="zh-TW" sz="2000" dirty="0"/>
              <a:t>用的外掛。請在外掛的選單中，找到「</a:t>
            </a:r>
            <a:r>
              <a:rPr lang="en-US" altLang="zh-TW" sz="2000" dirty="0"/>
              <a:t>Show Plugin Manager</a:t>
            </a:r>
            <a:r>
              <a:rPr lang="zh-TW" altLang="zh-TW" sz="2000" dirty="0"/>
              <a:t>」</a:t>
            </a:r>
            <a:r>
              <a:rPr lang="en-US" altLang="zh-TW" sz="2000" b="1" dirty="0"/>
              <a:t>(</a:t>
            </a:r>
            <a:r>
              <a:rPr lang="zh-TW" altLang="zh-TW" sz="2000" b="1" dirty="0"/>
              <a:t>註：</a:t>
            </a:r>
            <a:r>
              <a:rPr lang="en-US" altLang="zh-TW" sz="2000" b="1" dirty="0" err="1"/>
              <a:t>Nodepad</a:t>
            </a:r>
            <a:r>
              <a:rPr lang="en-US" altLang="zh-TW" sz="2000" b="1" dirty="0"/>
              <a:t>++</a:t>
            </a:r>
            <a:r>
              <a:rPr lang="zh-TW" altLang="zh-TW" sz="2000" b="1" dirty="0"/>
              <a:t>只有在</a:t>
            </a:r>
            <a:r>
              <a:rPr lang="en-US" altLang="zh-TW" sz="2000" b="1" dirty="0"/>
              <a:t>7.5</a:t>
            </a:r>
            <a:r>
              <a:rPr lang="zh-TW" altLang="zh-TW" sz="2000" b="1" dirty="0"/>
              <a:t>版之前</a:t>
            </a:r>
            <a:r>
              <a:rPr lang="en-US" altLang="zh-TW" sz="2000" b="1" dirty="0"/>
              <a:t>32-bit</a:t>
            </a:r>
            <a:r>
              <a:rPr lang="zh-TW" altLang="zh-TW" sz="2000" b="1" dirty="0"/>
              <a:t>的版本才有</a:t>
            </a:r>
            <a:r>
              <a:rPr lang="en-US" altLang="zh-TW" sz="2000" b="1" dirty="0"/>
              <a:t>Plugin Manager</a:t>
            </a:r>
            <a:r>
              <a:rPr lang="zh-TW" altLang="zh-TW" sz="2000" b="1" dirty="0"/>
              <a:t>選項支援</a:t>
            </a:r>
            <a:r>
              <a:rPr lang="en-US" altLang="zh-TW" sz="2000" b="1" dirty="0"/>
              <a:t>)</a:t>
            </a:r>
          </a:p>
        </p:txBody>
      </p:sp>
      <p:pic>
        <p:nvPicPr>
          <p:cNvPr id="5" name="圖片 4"/>
          <p:cNvPicPr/>
          <p:nvPr/>
        </p:nvPicPr>
        <p:blipFill>
          <a:blip r:embed="rId2">
            <a:extLst>
              <a:ext uri="{28A0092B-C50C-407E-A947-70E740481C1C}">
                <a14:useLocalDpi xmlns:a14="http://schemas.microsoft.com/office/drawing/2010/main" val="0"/>
              </a:ext>
            </a:extLst>
          </a:blip>
          <a:stretch>
            <a:fillRect/>
          </a:stretch>
        </p:blipFill>
        <p:spPr>
          <a:xfrm>
            <a:off x="1907704" y="2852936"/>
            <a:ext cx="5328592" cy="3528392"/>
          </a:xfrm>
          <a:prstGeom prst="rect">
            <a:avLst/>
          </a:prstGeom>
        </p:spPr>
      </p:pic>
    </p:spTree>
    <p:extLst>
      <p:ext uri="{BB962C8B-B14F-4D97-AF65-F5344CB8AC3E}">
        <p14:creationId xmlns:p14="http://schemas.microsoft.com/office/powerpoint/2010/main" val="8262329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安裝</a:t>
            </a:r>
            <a:r>
              <a:rPr lang="en-US" altLang="zh-TW" dirty="0"/>
              <a:t>Notepad++</a:t>
            </a:r>
            <a:r>
              <a:rPr lang="zh-TW" altLang="zh-TW" dirty="0"/>
              <a:t>程式編輯器</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47</a:t>
            </a:fld>
            <a:endParaRPr lang="zh-TW" altLang="en-US"/>
          </a:p>
        </p:txBody>
      </p:sp>
      <p:sp>
        <p:nvSpPr>
          <p:cNvPr id="4" name="內容版面配置區 3"/>
          <p:cNvSpPr>
            <a:spLocks noGrp="1"/>
          </p:cNvSpPr>
          <p:nvPr>
            <p:ph sz="quarter" idx="1"/>
          </p:nvPr>
        </p:nvSpPr>
        <p:spPr/>
        <p:txBody>
          <a:bodyPr>
            <a:normAutofit/>
          </a:bodyPr>
          <a:lstStyle/>
          <a:p>
            <a:r>
              <a:rPr lang="en-US" altLang="zh-TW" sz="2000" dirty="0"/>
              <a:t>Notepad++</a:t>
            </a:r>
            <a:r>
              <a:rPr lang="zh-TW" altLang="zh-TW" sz="2000" dirty="0"/>
              <a:t>本身就有非常多支援的外掛可以直接安裝，我們這次要選用的是</a:t>
            </a:r>
            <a:r>
              <a:rPr lang="en-US" altLang="zh-TW" sz="2000" dirty="0" err="1"/>
              <a:t>NppFTP</a:t>
            </a:r>
            <a:endParaRPr lang="zh-TW" altLang="en-US" sz="2000" dirty="0"/>
          </a:p>
        </p:txBody>
      </p:sp>
      <p:pic>
        <p:nvPicPr>
          <p:cNvPr id="5" name="圖片 4"/>
          <p:cNvPicPr/>
          <p:nvPr/>
        </p:nvPicPr>
        <p:blipFill>
          <a:blip r:embed="rId2">
            <a:extLst>
              <a:ext uri="{28A0092B-C50C-407E-A947-70E740481C1C}">
                <a14:useLocalDpi xmlns:a14="http://schemas.microsoft.com/office/drawing/2010/main" val="0"/>
              </a:ext>
            </a:extLst>
          </a:blip>
          <a:stretch>
            <a:fillRect/>
          </a:stretch>
        </p:blipFill>
        <p:spPr>
          <a:xfrm>
            <a:off x="1835696" y="2348880"/>
            <a:ext cx="5472608" cy="4032448"/>
          </a:xfrm>
          <a:prstGeom prst="rect">
            <a:avLst/>
          </a:prstGeom>
        </p:spPr>
      </p:pic>
    </p:spTree>
    <p:extLst>
      <p:ext uri="{BB962C8B-B14F-4D97-AF65-F5344CB8AC3E}">
        <p14:creationId xmlns:p14="http://schemas.microsoft.com/office/powerpoint/2010/main" val="352178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zh-TW" dirty="0"/>
              <a:t>安裝</a:t>
            </a:r>
            <a:r>
              <a:rPr lang="en-US" altLang="zh-TW" dirty="0"/>
              <a:t>Notepad++</a:t>
            </a:r>
            <a:r>
              <a:rPr lang="zh-TW" altLang="zh-TW" dirty="0"/>
              <a:t>程式編輯器</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48</a:t>
            </a:fld>
            <a:endParaRPr lang="zh-TW" altLang="en-US"/>
          </a:p>
        </p:txBody>
      </p:sp>
      <p:sp>
        <p:nvSpPr>
          <p:cNvPr id="6" name="內容版面配置區 5"/>
          <p:cNvSpPr>
            <a:spLocks noGrp="1"/>
          </p:cNvSpPr>
          <p:nvPr>
            <p:ph sz="quarter" idx="1"/>
          </p:nvPr>
        </p:nvSpPr>
        <p:spPr/>
        <p:txBody>
          <a:bodyPr>
            <a:normAutofit/>
          </a:bodyPr>
          <a:lstStyle/>
          <a:p>
            <a:r>
              <a:rPr lang="zh-TW" altLang="zh-TW" sz="2000" dirty="0"/>
              <a:t>在按下「</a:t>
            </a:r>
            <a:r>
              <a:rPr lang="en-US" altLang="zh-TW" sz="2000" dirty="0"/>
              <a:t>Install</a:t>
            </a:r>
            <a:r>
              <a:rPr lang="zh-TW" altLang="zh-TW" sz="2000" dirty="0"/>
              <a:t>」之後很地即可完成安裝。再回到主程式畫面的外掛選單，即可看到多一個</a:t>
            </a:r>
            <a:r>
              <a:rPr lang="en-US" altLang="zh-TW" sz="2000" dirty="0" err="1"/>
              <a:t>NppFTP</a:t>
            </a:r>
            <a:r>
              <a:rPr lang="zh-TW" altLang="zh-TW" sz="2000" dirty="0"/>
              <a:t>的選項，我們可以選用「</a:t>
            </a:r>
            <a:r>
              <a:rPr lang="en-US" altLang="zh-TW" sz="2000" dirty="0"/>
              <a:t>Show </a:t>
            </a:r>
            <a:r>
              <a:rPr lang="en-US" altLang="zh-TW" sz="2000" dirty="0" err="1"/>
              <a:t>NppFTP</a:t>
            </a:r>
            <a:r>
              <a:rPr lang="en-US" altLang="zh-TW" sz="2000" dirty="0"/>
              <a:t> Windows</a:t>
            </a:r>
            <a:r>
              <a:rPr lang="zh-TW" altLang="zh-TW" sz="2000" dirty="0"/>
              <a:t>」，把</a:t>
            </a:r>
            <a:r>
              <a:rPr lang="en-US" altLang="zh-TW" sz="2000" dirty="0"/>
              <a:t>FTP</a:t>
            </a:r>
            <a:r>
              <a:rPr lang="zh-TW" altLang="zh-TW" sz="2000" dirty="0"/>
              <a:t>所使用的視窗顯示出來</a:t>
            </a:r>
            <a:endParaRPr lang="zh-TW" altLang="en-US" sz="2000" dirty="0"/>
          </a:p>
        </p:txBody>
      </p:sp>
      <p:pic>
        <p:nvPicPr>
          <p:cNvPr id="8" name="圖片 7"/>
          <p:cNvPicPr/>
          <p:nvPr/>
        </p:nvPicPr>
        <p:blipFill>
          <a:blip r:embed="rId2">
            <a:extLst>
              <a:ext uri="{28A0092B-C50C-407E-A947-70E740481C1C}">
                <a14:useLocalDpi xmlns:a14="http://schemas.microsoft.com/office/drawing/2010/main" val="0"/>
              </a:ext>
            </a:extLst>
          </a:blip>
          <a:stretch>
            <a:fillRect/>
          </a:stretch>
        </p:blipFill>
        <p:spPr>
          <a:xfrm>
            <a:off x="1835696" y="2564904"/>
            <a:ext cx="5472608" cy="3891809"/>
          </a:xfrm>
          <a:prstGeom prst="rect">
            <a:avLst/>
          </a:prstGeom>
        </p:spPr>
      </p:pic>
    </p:spTree>
    <p:extLst>
      <p:ext uri="{BB962C8B-B14F-4D97-AF65-F5344CB8AC3E}">
        <p14:creationId xmlns:p14="http://schemas.microsoft.com/office/powerpoint/2010/main" val="18503893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安裝</a:t>
            </a:r>
            <a:r>
              <a:rPr lang="en-US" altLang="zh-TW" dirty="0"/>
              <a:t>Notepad++</a:t>
            </a:r>
            <a:r>
              <a:rPr lang="zh-TW" altLang="zh-TW" dirty="0"/>
              <a:t>程式編輯器</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49</a:t>
            </a:fld>
            <a:endParaRPr lang="zh-TW" altLang="en-US"/>
          </a:p>
        </p:txBody>
      </p:sp>
      <p:sp>
        <p:nvSpPr>
          <p:cNvPr id="4" name="內容版面配置區 3"/>
          <p:cNvSpPr>
            <a:spLocks noGrp="1"/>
          </p:cNvSpPr>
          <p:nvPr>
            <p:ph sz="quarter" idx="1"/>
          </p:nvPr>
        </p:nvSpPr>
        <p:spPr/>
        <p:txBody>
          <a:bodyPr>
            <a:normAutofit/>
          </a:bodyPr>
          <a:lstStyle/>
          <a:p>
            <a:r>
              <a:rPr lang="zh-TW" altLang="zh-TW" sz="2000" dirty="0"/>
              <a:t>在右側的</a:t>
            </a:r>
            <a:r>
              <a:rPr lang="en-US" altLang="zh-TW" sz="2000" dirty="0" err="1"/>
              <a:t>NppFTP</a:t>
            </a:r>
            <a:r>
              <a:rPr lang="zh-TW" altLang="zh-TW" sz="2000" dirty="0"/>
              <a:t>視窗中，按下齒輪圖示，並選用</a:t>
            </a:r>
            <a:r>
              <a:rPr lang="en-US" altLang="zh-TW" sz="2000" dirty="0"/>
              <a:t>Profile settings</a:t>
            </a:r>
            <a:r>
              <a:rPr lang="zh-TW" altLang="zh-TW" sz="2000" dirty="0"/>
              <a:t>選項，即可以設定要連線的</a:t>
            </a:r>
            <a:r>
              <a:rPr lang="en-US" altLang="zh-TW" sz="2000" dirty="0"/>
              <a:t>FTP</a:t>
            </a:r>
            <a:r>
              <a:rPr lang="zh-TW" altLang="zh-TW" sz="2000" dirty="0"/>
              <a:t>主機的設定對話盒</a:t>
            </a:r>
            <a:endParaRPr lang="zh-TW" altLang="en-US" sz="2000" dirty="0"/>
          </a:p>
        </p:txBody>
      </p:sp>
      <p:pic>
        <p:nvPicPr>
          <p:cNvPr id="6" name="圖片 5"/>
          <p:cNvPicPr/>
          <p:nvPr/>
        </p:nvPicPr>
        <p:blipFill>
          <a:blip r:embed="rId2">
            <a:extLst>
              <a:ext uri="{28A0092B-C50C-407E-A947-70E740481C1C}">
                <a14:useLocalDpi xmlns:a14="http://schemas.microsoft.com/office/drawing/2010/main" val="0"/>
              </a:ext>
            </a:extLst>
          </a:blip>
          <a:stretch>
            <a:fillRect/>
          </a:stretch>
        </p:blipFill>
        <p:spPr>
          <a:xfrm>
            <a:off x="1835696" y="2204864"/>
            <a:ext cx="5472608" cy="4104456"/>
          </a:xfrm>
          <a:prstGeom prst="rect">
            <a:avLst/>
          </a:prstGeom>
        </p:spPr>
      </p:pic>
    </p:spTree>
    <p:extLst>
      <p:ext uri="{BB962C8B-B14F-4D97-AF65-F5344CB8AC3E}">
        <p14:creationId xmlns:p14="http://schemas.microsoft.com/office/powerpoint/2010/main" val="2389821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動態網站的運作流程</a:t>
            </a:r>
          </a:p>
        </p:txBody>
      </p:sp>
      <p:sp>
        <p:nvSpPr>
          <p:cNvPr id="3" name="內容版面配置區 2"/>
          <p:cNvSpPr>
            <a:spLocks noGrp="1"/>
          </p:cNvSpPr>
          <p:nvPr>
            <p:ph sz="quarter" idx="1"/>
          </p:nvPr>
        </p:nvSpPr>
        <p:spPr/>
        <p:txBody>
          <a:bodyPr/>
          <a:lstStyle/>
          <a:p>
            <a:r>
              <a:rPr lang="zh-TW" altLang="zh-TW" dirty="0"/>
              <a:t>前者所說明的網站，稱為靜態網站。所有的檔案以及資料都是不會因應使用者的需求而臨時產生，而是事先已準備好的。</a:t>
            </a:r>
            <a:endParaRPr lang="en-US" altLang="zh-TW" dirty="0"/>
          </a:p>
          <a:p>
            <a:r>
              <a:rPr lang="zh-TW" altLang="en-US" dirty="0"/>
              <a:t>而動態網站則能因應</a:t>
            </a:r>
            <a:r>
              <a:rPr lang="zh-TW" altLang="zh-TW" dirty="0"/>
              <a:t>不同的存取而產生不同的資料，呈現資料之前還要從</a:t>
            </a:r>
            <a:r>
              <a:rPr lang="zh-TW" altLang="zh-TW" b="1" dirty="0"/>
              <a:t>資料庫</a:t>
            </a:r>
            <a:r>
              <a:rPr lang="zh-TW" altLang="zh-TW" dirty="0"/>
              <a:t>或是其它的資料來源取得資料加以</a:t>
            </a:r>
            <a:r>
              <a:rPr lang="zh-TW" altLang="zh-TW" b="1" dirty="0"/>
              <a:t>整合、計算、分析</a:t>
            </a:r>
            <a:r>
              <a:rPr lang="zh-TW" altLang="zh-TW" dirty="0"/>
              <a:t>之後再呈現給瀏覽者，則有一些工作必需要在網站主機上先執行過，</a:t>
            </a:r>
            <a:r>
              <a:rPr lang="zh-TW" altLang="en-US" dirty="0"/>
              <a:t>即為</a:t>
            </a:r>
            <a:r>
              <a:rPr lang="zh-TW" altLang="zh-TW" dirty="0"/>
              <a:t>動態網站的概念。</a:t>
            </a:r>
            <a:endParaRPr lang="en-US" altLang="zh-TW" dirty="0"/>
          </a:p>
          <a:p>
            <a:r>
              <a:rPr lang="zh-TW" altLang="en-US" dirty="0"/>
              <a:t>常見的後端程式語言：</a:t>
            </a:r>
            <a:r>
              <a:rPr lang="en-US" altLang="zh-TW" dirty="0"/>
              <a:t>PHP</a:t>
            </a:r>
            <a:r>
              <a:rPr lang="zh-TW" altLang="zh-TW" dirty="0"/>
              <a:t>、</a:t>
            </a:r>
            <a:r>
              <a:rPr lang="en-US" altLang="zh-TW" dirty="0"/>
              <a:t>Java</a:t>
            </a:r>
            <a:r>
              <a:rPr lang="zh-TW" altLang="zh-TW" dirty="0"/>
              <a:t>、</a:t>
            </a:r>
            <a:r>
              <a:rPr lang="en-US" altLang="zh-TW" dirty="0"/>
              <a:t>JavaScript</a:t>
            </a:r>
            <a:r>
              <a:rPr lang="zh-TW" altLang="zh-TW" dirty="0"/>
              <a:t>、</a:t>
            </a:r>
            <a:r>
              <a:rPr lang="en-US" altLang="zh-TW" dirty="0"/>
              <a:t>Perl</a:t>
            </a:r>
            <a:r>
              <a:rPr lang="zh-TW" altLang="zh-TW" dirty="0"/>
              <a:t>、</a:t>
            </a:r>
            <a:r>
              <a:rPr lang="en-US" altLang="zh-TW" dirty="0"/>
              <a:t>Ruby</a:t>
            </a:r>
            <a:r>
              <a:rPr lang="zh-TW" altLang="zh-TW" dirty="0"/>
              <a:t>以及本書的主角</a:t>
            </a:r>
            <a:r>
              <a:rPr lang="en-US" altLang="zh-TW" dirty="0"/>
              <a:t>Python</a:t>
            </a:r>
            <a:r>
              <a:rPr lang="zh-TW" altLang="zh-TW" dirty="0"/>
              <a:t>。</a:t>
            </a:r>
            <a:endParaRPr lang="zh-TW" altLang="en-US" dirty="0"/>
          </a:p>
        </p:txBody>
      </p:sp>
      <p:sp>
        <p:nvSpPr>
          <p:cNvPr id="4" name="投影片編號版面配置區 3"/>
          <p:cNvSpPr>
            <a:spLocks noGrp="1"/>
          </p:cNvSpPr>
          <p:nvPr>
            <p:ph type="sldNum" sz="quarter" idx="12"/>
          </p:nvPr>
        </p:nvSpPr>
        <p:spPr/>
        <p:txBody>
          <a:bodyPr/>
          <a:lstStyle/>
          <a:p>
            <a:fld id="{369E457D-EE12-4164-8E32-9DDD40A95892}" type="slidenum">
              <a:rPr lang="zh-TW" altLang="en-US" smtClean="0"/>
              <a:pPr/>
              <a:t>5</a:t>
            </a:fld>
            <a:endParaRPr lang="zh-TW" altLang="en-US"/>
          </a:p>
        </p:txBody>
      </p:sp>
    </p:spTree>
    <p:extLst>
      <p:ext uri="{BB962C8B-B14F-4D97-AF65-F5344CB8AC3E}">
        <p14:creationId xmlns:p14="http://schemas.microsoft.com/office/powerpoint/2010/main" val="2503850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安裝</a:t>
            </a:r>
            <a:r>
              <a:rPr lang="en-US" altLang="zh-TW" dirty="0"/>
              <a:t>Notepad++</a:t>
            </a:r>
            <a:r>
              <a:rPr lang="zh-TW" altLang="zh-TW" dirty="0"/>
              <a:t>程式編輯器</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50</a:t>
            </a:fld>
            <a:endParaRPr lang="zh-TW" altLang="en-US"/>
          </a:p>
        </p:txBody>
      </p:sp>
      <p:sp>
        <p:nvSpPr>
          <p:cNvPr id="4" name="內容版面配置區 3"/>
          <p:cNvSpPr>
            <a:spLocks noGrp="1"/>
          </p:cNvSpPr>
          <p:nvPr>
            <p:ph sz="quarter" idx="1"/>
          </p:nvPr>
        </p:nvSpPr>
        <p:spPr/>
        <p:txBody>
          <a:bodyPr>
            <a:normAutofit/>
          </a:bodyPr>
          <a:lstStyle/>
          <a:p>
            <a:r>
              <a:rPr lang="zh-TW" altLang="zh-TW" sz="2000" dirty="0"/>
              <a:t>在此對話盒中按下「</a:t>
            </a:r>
            <a:r>
              <a:rPr lang="en-US" altLang="zh-TW" sz="2000" dirty="0"/>
              <a:t>Add new</a:t>
            </a:r>
            <a:r>
              <a:rPr lang="zh-TW" altLang="zh-TW" sz="2000" dirty="0"/>
              <a:t>」，即可進行</a:t>
            </a:r>
            <a:r>
              <a:rPr lang="en-US" altLang="zh-TW" sz="2000" dirty="0"/>
              <a:t>IP</a:t>
            </a:r>
            <a:r>
              <a:rPr lang="zh-TW" altLang="zh-TW" sz="2000" dirty="0"/>
              <a:t>以及帳號和密碼的設定，進行和虛擬機的連線</a:t>
            </a:r>
            <a:endParaRPr lang="zh-TW" altLang="en-US" sz="2000" dirty="0"/>
          </a:p>
        </p:txBody>
      </p:sp>
      <p:pic>
        <p:nvPicPr>
          <p:cNvPr id="7" name="圖片 6"/>
          <p:cNvPicPr/>
          <p:nvPr/>
        </p:nvPicPr>
        <p:blipFill>
          <a:blip r:embed="rId2">
            <a:extLst>
              <a:ext uri="{28A0092B-C50C-407E-A947-70E740481C1C}">
                <a14:useLocalDpi xmlns:a14="http://schemas.microsoft.com/office/drawing/2010/main" val="0"/>
              </a:ext>
            </a:extLst>
          </a:blip>
          <a:stretch>
            <a:fillRect/>
          </a:stretch>
        </p:blipFill>
        <p:spPr>
          <a:xfrm>
            <a:off x="2325250" y="2204864"/>
            <a:ext cx="4493501" cy="4263771"/>
          </a:xfrm>
          <a:prstGeom prst="rect">
            <a:avLst/>
          </a:prstGeom>
        </p:spPr>
      </p:pic>
    </p:spTree>
    <p:extLst>
      <p:ext uri="{BB962C8B-B14F-4D97-AF65-F5344CB8AC3E}">
        <p14:creationId xmlns:p14="http://schemas.microsoft.com/office/powerpoint/2010/main" val="2827503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安裝</a:t>
            </a:r>
            <a:r>
              <a:rPr lang="en-US" altLang="zh-TW" dirty="0"/>
              <a:t>Notepad++</a:t>
            </a:r>
            <a:r>
              <a:rPr lang="zh-TW" altLang="zh-TW" dirty="0"/>
              <a:t>程式編輯器</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51</a:t>
            </a:fld>
            <a:endParaRPr lang="zh-TW" altLang="en-US"/>
          </a:p>
        </p:txBody>
      </p:sp>
      <p:sp>
        <p:nvSpPr>
          <p:cNvPr id="4" name="內容版面配置區 3"/>
          <p:cNvSpPr>
            <a:spLocks noGrp="1"/>
          </p:cNvSpPr>
          <p:nvPr>
            <p:ph sz="quarter" idx="1"/>
          </p:nvPr>
        </p:nvSpPr>
        <p:spPr/>
        <p:txBody>
          <a:bodyPr>
            <a:normAutofit/>
          </a:bodyPr>
          <a:lstStyle/>
          <a:p>
            <a:r>
              <a:rPr lang="zh-TW" altLang="zh-TW" sz="2000" dirty="0"/>
              <a:t>全部設定完成之後，就像是一般的</a:t>
            </a:r>
            <a:r>
              <a:rPr lang="en-US" altLang="zh-TW" sz="2000" dirty="0"/>
              <a:t>FTP</a:t>
            </a:r>
            <a:r>
              <a:rPr lang="zh-TW" altLang="zh-TW" sz="2000" dirty="0"/>
              <a:t>客戶端軟體一樣，</a:t>
            </a:r>
            <a:r>
              <a:rPr lang="en-US" altLang="zh-TW" sz="2000" dirty="0"/>
              <a:t>Notepad++</a:t>
            </a:r>
            <a:r>
              <a:rPr lang="zh-TW" altLang="zh-TW" sz="2000" dirty="0"/>
              <a:t>會去和我們設定的</a:t>
            </a:r>
            <a:r>
              <a:rPr lang="en-US" altLang="zh-TW" sz="2000" dirty="0"/>
              <a:t>IP</a:t>
            </a:r>
            <a:r>
              <a:rPr lang="zh-TW" altLang="zh-TW" sz="2000" dirty="0"/>
              <a:t>位址進行連線的動作，並把該帳號之下的所有目錄以及檔案清單都列示出來</a:t>
            </a:r>
            <a:endParaRPr lang="zh-TW" altLang="en-US" sz="2000" dirty="0"/>
          </a:p>
        </p:txBody>
      </p:sp>
      <p:pic>
        <p:nvPicPr>
          <p:cNvPr id="6" name="圖片 5"/>
          <p:cNvPicPr/>
          <p:nvPr/>
        </p:nvPicPr>
        <p:blipFill>
          <a:blip r:embed="rId2">
            <a:extLst>
              <a:ext uri="{28A0092B-C50C-407E-A947-70E740481C1C}">
                <a14:useLocalDpi xmlns:a14="http://schemas.microsoft.com/office/drawing/2010/main" val="0"/>
              </a:ext>
            </a:extLst>
          </a:blip>
          <a:stretch>
            <a:fillRect/>
          </a:stretch>
        </p:blipFill>
        <p:spPr>
          <a:xfrm>
            <a:off x="1799692" y="2492896"/>
            <a:ext cx="5544616" cy="4073640"/>
          </a:xfrm>
          <a:prstGeom prst="rect">
            <a:avLst/>
          </a:prstGeom>
        </p:spPr>
      </p:pic>
    </p:spTree>
    <p:extLst>
      <p:ext uri="{BB962C8B-B14F-4D97-AF65-F5344CB8AC3E}">
        <p14:creationId xmlns:p14="http://schemas.microsoft.com/office/powerpoint/2010/main" val="484871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lvl="1" algn="ctr" rtl="0">
              <a:spcBef>
                <a:spcPct val="0"/>
              </a:spcBef>
            </a:pPr>
            <a:r>
              <a:rPr lang="zh-TW" altLang="zh-TW" sz="3300" kern="1200" dirty="0">
                <a:solidFill>
                  <a:schemeClr val="accent3">
                    <a:shade val="75000"/>
                  </a:schemeClr>
                </a:solidFill>
                <a:latin typeface="+mj-lt"/>
                <a:ea typeface="+mj-ea"/>
                <a:cs typeface="+mj-cs"/>
              </a:rPr>
              <a:t>版本控制系統</a:t>
            </a:r>
            <a:r>
              <a:rPr lang="en-US" altLang="zh-TW" sz="3300" kern="1200" dirty="0" err="1">
                <a:solidFill>
                  <a:schemeClr val="accent3">
                    <a:shade val="75000"/>
                  </a:schemeClr>
                </a:solidFill>
                <a:latin typeface="+mj-lt"/>
                <a:ea typeface="+mj-ea"/>
                <a:cs typeface="+mj-cs"/>
              </a:rPr>
              <a:t>Git</a:t>
            </a:r>
            <a:r>
              <a:rPr lang="zh-TW" altLang="zh-TW" sz="3300" kern="1200" dirty="0">
                <a:solidFill>
                  <a:schemeClr val="accent3">
                    <a:shade val="75000"/>
                  </a:schemeClr>
                </a:solidFill>
                <a:latin typeface="+mj-lt"/>
                <a:ea typeface="+mj-ea"/>
                <a:cs typeface="+mj-cs"/>
              </a:rPr>
              <a:t>簡介</a:t>
            </a:r>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52</a:t>
            </a:fld>
            <a:endParaRPr lang="zh-TW" altLang="en-US"/>
          </a:p>
        </p:txBody>
      </p:sp>
      <p:sp>
        <p:nvSpPr>
          <p:cNvPr id="4" name="內容版面配置區 3"/>
          <p:cNvSpPr>
            <a:spLocks noGrp="1"/>
          </p:cNvSpPr>
          <p:nvPr>
            <p:ph sz="quarter" idx="1"/>
          </p:nvPr>
        </p:nvSpPr>
        <p:spPr/>
        <p:txBody>
          <a:bodyPr/>
          <a:lstStyle/>
          <a:p>
            <a:r>
              <a:rPr lang="zh-TW" altLang="zh-TW" dirty="0"/>
              <a:t>而版本控制系統隨著運作的邏輯和程式碼資料保存的位置的不同，主要分為</a:t>
            </a:r>
            <a:r>
              <a:rPr lang="zh-TW" altLang="zh-TW" b="1" dirty="0"/>
              <a:t>集中式</a:t>
            </a:r>
            <a:r>
              <a:rPr lang="zh-TW" altLang="zh-TW" dirty="0"/>
              <a:t>和</a:t>
            </a:r>
            <a:r>
              <a:rPr lang="zh-TW" altLang="zh-TW" b="1" dirty="0"/>
              <a:t>分散式</a:t>
            </a:r>
            <a:r>
              <a:rPr lang="zh-TW" altLang="zh-TW" dirty="0"/>
              <a:t>兩大類，</a:t>
            </a:r>
            <a:r>
              <a:rPr lang="en-US" altLang="zh-TW" dirty="0" err="1"/>
              <a:t>Git</a:t>
            </a:r>
            <a:r>
              <a:rPr lang="zh-TW" altLang="zh-TW" dirty="0"/>
              <a:t>則是分散式版本控制系統中最受歡迎的專案，由於</a:t>
            </a:r>
            <a:r>
              <a:rPr lang="en-US" altLang="zh-TW" dirty="0" err="1"/>
              <a:t>Git</a:t>
            </a:r>
            <a:r>
              <a:rPr lang="zh-TW" altLang="zh-TW" dirty="0"/>
              <a:t>就是</a:t>
            </a:r>
            <a:r>
              <a:rPr lang="en-US" altLang="zh-TW" dirty="0"/>
              <a:t>Linux</a:t>
            </a:r>
            <a:r>
              <a:rPr lang="zh-TW" altLang="zh-TW" dirty="0"/>
              <a:t>的發明人所開發的，而且也是</a:t>
            </a:r>
            <a:r>
              <a:rPr lang="en-US" altLang="zh-TW" dirty="0"/>
              <a:t>Linux</a:t>
            </a:r>
            <a:r>
              <a:rPr lang="zh-TW" altLang="zh-TW" dirty="0"/>
              <a:t>用來控制版本的工具，所以幾乎每一個版本的</a:t>
            </a:r>
            <a:r>
              <a:rPr lang="en-US" altLang="zh-TW" dirty="0"/>
              <a:t>Linux</a:t>
            </a:r>
            <a:r>
              <a:rPr lang="zh-TW" altLang="zh-TW" dirty="0"/>
              <a:t>作業系統（當然也包括我們之前安裝的</a:t>
            </a:r>
            <a:r>
              <a:rPr lang="en-US" altLang="zh-TW" dirty="0"/>
              <a:t>Ubuntu</a:t>
            </a:r>
            <a:r>
              <a:rPr lang="zh-TW" altLang="zh-TW" dirty="0"/>
              <a:t>）預設都已經有</a:t>
            </a:r>
            <a:r>
              <a:rPr lang="en-US" altLang="zh-TW" dirty="0" err="1"/>
              <a:t>Git</a:t>
            </a:r>
            <a:r>
              <a:rPr lang="zh-TW" altLang="zh-TW" dirty="0"/>
              <a:t>了，只要直接使用即可。</a:t>
            </a:r>
          </a:p>
          <a:p>
            <a:endParaRPr lang="zh-TW" altLang="en-US" dirty="0"/>
          </a:p>
        </p:txBody>
      </p:sp>
    </p:spTree>
    <p:extLst>
      <p:ext uri="{BB962C8B-B14F-4D97-AF65-F5344CB8AC3E}">
        <p14:creationId xmlns:p14="http://schemas.microsoft.com/office/powerpoint/2010/main" val="3209687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版本控制系統</a:t>
            </a:r>
            <a:r>
              <a:rPr lang="en-US" altLang="zh-TW" dirty="0" err="1"/>
              <a:t>Git</a:t>
            </a:r>
            <a:r>
              <a:rPr lang="zh-TW" altLang="zh-TW" dirty="0"/>
              <a:t>簡介</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53</a:t>
            </a:fld>
            <a:endParaRPr lang="zh-TW" altLang="en-US"/>
          </a:p>
        </p:txBody>
      </p:sp>
      <p:sp>
        <p:nvSpPr>
          <p:cNvPr id="4" name="內容版面配置區 3"/>
          <p:cNvSpPr>
            <a:spLocks noGrp="1"/>
          </p:cNvSpPr>
          <p:nvPr>
            <p:ph sz="quarter" idx="1"/>
          </p:nvPr>
        </p:nvSpPr>
        <p:spPr/>
        <p:txBody>
          <a:bodyPr>
            <a:normAutofit/>
          </a:bodyPr>
          <a:lstStyle/>
          <a:p>
            <a:r>
              <a:rPr lang="zh-TW" altLang="zh-TW" dirty="0"/>
              <a:t>因為我們主要的目的在於自己一個人在不同的電腦中開發同一個網站專案，所以我們要做的設定主要是：</a:t>
            </a:r>
          </a:p>
          <a:p>
            <a:pPr lvl="1"/>
            <a:r>
              <a:rPr lang="zh-TW" altLang="zh-TW" dirty="0"/>
              <a:t>在本地虛擬機環境中建立</a:t>
            </a:r>
            <a:r>
              <a:rPr lang="en-US" altLang="zh-TW" dirty="0" err="1"/>
              <a:t>Git</a:t>
            </a:r>
            <a:r>
              <a:rPr lang="zh-TW" altLang="zh-TW" dirty="0"/>
              <a:t>的本地倉庫（其實就是一個</a:t>
            </a:r>
            <a:r>
              <a:rPr lang="en-US" altLang="zh-TW" dirty="0" err="1"/>
              <a:t>Git</a:t>
            </a:r>
            <a:r>
              <a:rPr lang="zh-TW" altLang="zh-TW" dirty="0"/>
              <a:t>所管理的目錄）</a:t>
            </a:r>
          </a:p>
          <a:p>
            <a:pPr lvl="1"/>
            <a:r>
              <a:rPr lang="zh-TW" altLang="zh-TW" dirty="0"/>
              <a:t>在</a:t>
            </a:r>
            <a:r>
              <a:rPr lang="en-US" altLang="zh-TW" dirty="0" err="1"/>
              <a:t>Git</a:t>
            </a:r>
            <a:r>
              <a:rPr lang="zh-TW" altLang="zh-TW" dirty="0"/>
              <a:t>的倉庫中進行專案的開發，然後使用</a:t>
            </a:r>
            <a:r>
              <a:rPr lang="en-US" altLang="zh-TW" dirty="0" err="1"/>
              <a:t>Git</a:t>
            </a:r>
            <a:r>
              <a:rPr lang="zh-TW" altLang="zh-TW" dirty="0"/>
              <a:t>指令維護這些程式碼相關檔案。</a:t>
            </a:r>
          </a:p>
          <a:p>
            <a:pPr lvl="1"/>
            <a:r>
              <a:rPr lang="zh-TW" altLang="zh-TW" dirty="0"/>
              <a:t>在遠端（</a:t>
            </a:r>
            <a:r>
              <a:rPr lang="en-US" altLang="zh-TW" dirty="0"/>
              <a:t>Bitbucket</a:t>
            </a:r>
            <a:r>
              <a:rPr lang="zh-TW" altLang="en-US" dirty="0"/>
              <a:t>或</a:t>
            </a:r>
            <a:r>
              <a:rPr lang="en-US" altLang="zh-TW" dirty="0"/>
              <a:t>GitHub</a:t>
            </a:r>
            <a:r>
              <a:rPr lang="zh-TW" altLang="zh-TW" dirty="0"/>
              <a:t>）建立一個遠端倉庫。</a:t>
            </a:r>
          </a:p>
          <a:p>
            <a:pPr lvl="1"/>
            <a:r>
              <a:rPr lang="zh-TW" altLang="zh-TW" dirty="0"/>
              <a:t>在每一次結束本地專案編輯時，把本地的倉庫和遠端的倉庫進行同步的作業。</a:t>
            </a:r>
          </a:p>
          <a:p>
            <a:pPr lvl="1"/>
            <a:r>
              <a:rPr lang="zh-TW" altLang="zh-TW" dirty="0"/>
              <a:t>日後每一次在任一台電腦中開始編輯專案之前，透過</a:t>
            </a:r>
            <a:r>
              <a:rPr lang="en-US" altLang="zh-TW" dirty="0" err="1"/>
              <a:t>Git</a:t>
            </a:r>
            <a:r>
              <a:rPr lang="zh-TW" altLang="zh-TW" dirty="0"/>
              <a:t>指令把遠端倉庫中的內容，同步到本地倉庫中。</a:t>
            </a:r>
          </a:p>
          <a:p>
            <a:endParaRPr lang="zh-TW" altLang="en-US" dirty="0"/>
          </a:p>
        </p:txBody>
      </p:sp>
    </p:spTree>
    <p:extLst>
      <p:ext uri="{BB962C8B-B14F-4D97-AF65-F5344CB8AC3E}">
        <p14:creationId xmlns:p14="http://schemas.microsoft.com/office/powerpoint/2010/main" val="3582443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申請</a:t>
            </a:r>
            <a:r>
              <a:rPr lang="en-US" altLang="zh-TW" dirty="0" err="1"/>
              <a:t>Bitbucket</a:t>
            </a:r>
            <a:r>
              <a:rPr lang="zh-TW" altLang="zh-TW" dirty="0"/>
              <a:t>帳號</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54</a:t>
            </a:fld>
            <a:endParaRPr lang="zh-TW" altLang="en-US"/>
          </a:p>
        </p:txBody>
      </p:sp>
      <p:sp>
        <p:nvSpPr>
          <p:cNvPr id="4" name="內容版面配置區 3"/>
          <p:cNvSpPr>
            <a:spLocks noGrp="1"/>
          </p:cNvSpPr>
          <p:nvPr>
            <p:ph sz="quarter" idx="1"/>
          </p:nvPr>
        </p:nvSpPr>
        <p:spPr/>
        <p:txBody>
          <a:bodyPr>
            <a:normAutofit/>
          </a:bodyPr>
          <a:lstStyle/>
          <a:p>
            <a:r>
              <a:rPr lang="zh-TW" altLang="zh-TW" sz="2000" dirty="0"/>
              <a:t>支援</a:t>
            </a:r>
            <a:r>
              <a:rPr lang="en-US" altLang="zh-TW" sz="2000" dirty="0" err="1"/>
              <a:t>Git</a:t>
            </a:r>
            <a:r>
              <a:rPr lang="zh-TW" altLang="zh-TW" sz="2000" dirty="0"/>
              <a:t>可以用來作為儲存程式碼的遠端倉庫服務不少，但是以免費的</a:t>
            </a:r>
            <a:r>
              <a:rPr lang="en-US" altLang="zh-TW" sz="2000" dirty="0" err="1"/>
              <a:t>Gitbucket</a:t>
            </a:r>
            <a:r>
              <a:rPr lang="zh-TW" altLang="zh-TW" sz="2000" dirty="0"/>
              <a:t>最受初學者歡迎。其網址是</a:t>
            </a:r>
            <a:r>
              <a:rPr lang="en-US" altLang="zh-TW" sz="2000" u="sng" dirty="0">
                <a:hlinkClick r:id="rId2"/>
              </a:rPr>
              <a:t>http://bitbucket.org</a:t>
            </a:r>
            <a:endParaRPr lang="zh-TW" altLang="en-US" sz="2000" dirty="0"/>
          </a:p>
        </p:txBody>
      </p:sp>
      <p:pic>
        <p:nvPicPr>
          <p:cNvPr id="6" name="圖片 5"/>
          <p:cNvPicPr/>
          <p:nvPr/>
        </p:nvPicPr>
        <p:blipFill>
          <a:blip r:embed="rId3">
            <a:extLst>
              <a:ext uri="{28A0092B-C50C-407E-A947-70E740481C1C}">
                <a14:useLocalDpi xmlns:a14="http://schemas.microsoft.com/office/drawing/2010/main" val="0"/>
              </a:ext>
            </a:extLst>
          </a:blip>
          <a:stretch>
            <a:fillRect/>
          </a:stretch>
        </p:blipFill>
        <p:spPr>
          <a:xfrm>
            <a:off x="1871700" y="2276872"/>
            <a:ext cx="5400600" cy="4032448"/>
          </a:xfrm>
          <a:prstGeom prst="rect">
            <a:avLst/>
          </a:prstGeom>
        </p:spPr>
      </p:pic>
    </p:spTree>
    <p:extLst>
      <p:ext uri="{BB962C8B-B14F-4D97-AF65-F5344CB8AC3E}">
        <p14:creationId xmlns:p14="http://schemas.microsoft.com/office/powerpoint/2010/main" val="30106749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err="1"/>
              <a:t>Bitbucket</a:t>
            </a:r>
            <a:r>
              <a:rPr lang="zh-TW" altLang="zh-TW" dirty="0"/>
              <a:t>登入後的主畫面</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55</a:t>
            </a:fld>
            <a:endParaRPr lang="zh-TW" altLang="en-US"/>
          </a:p>
        </p:txBody>
      </p:sp>
      <p:sp>
        <p:nvSpPr>
          <p:cNvPr id="4" name="內容版面配置區 3"/>
          <p:cNvSpPr>
            <a:spLocks noGrp="1"/>
          </p:cNvSpPr>
          <p:nvPr>
            <p:ph sz="quarter" idx="1"/>
          </p:nvPr>
        </p:nvSpPr>
        <p:spPr/>
        <p:txBody>
          <a:bodyPr/>
          <a:lstStyle/>
          <a:p>
            <a:endParaRPr lang="zh-TW" altLang="en-US"/>
          </a:p>
        </p:txBody>
      </p:sp>
      <p:pic>
        <p:nvPicPr>
          <p:cNvPr id="4098" name="Picture 2" descr="1-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017" y="1754532"/>
            <a:ext cx="7672541" cy="411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6333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建立新的倉庫</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56</a:t>
            </a:fld>
            <a:endParaRPr lang="zh-TW" altLang="en-US"/>
          </a:p>
        </p:txBody>
      </p:sp>
      <p:sp>
        <p:nvSpPr>
          <p:cNvPr id="4" name="內容版面配置區 3"/>
          <p:cNvSpPr>
            <a:spLocks noGrp="1"/>
          </p:cNvSpPr>
          <p:nvPr>
            <p:ph sz="quarter" idx="1"/>
          </p:nvPr>
        </p:nvSpPr>
        <p:spPr/>
        <p:txBody>
          <a:bodyPr>
            <a:normAutofit/>
          </a:bodyPr>
          <a:lstStyle/>
          <a:p>
            <a:r>
              <a:rPr lang="zh-TW" altLang="zh-TW" sz="2000" dirty="0"/>
              <a:t>在選單「</a:t>
            </a:r>
            <a:r>
              <a:rPr lang="en-US" altLang="zh-TW" sz="2000" dirty="0"/>
              <a:t>Repositories</a:t>
            </a:r>
            <a:r>
              <a:rPr lang="zh-TW" altLang="zh-TW" sz="2000" dirty="0"/>
              <a:t>」中，即可建立一個新的倉庫（</a:t>
            </a:r>
            <a:r>
              <a:rPr lang="en-US" altLang="zh-TW" sz="2000" dirty="0"/>
              <a:t>Repository</a:t>
            </a:r>
            <a:r>
              <a:rPr lang="zh-TW" altLang="zh-TW" sz="2000" dirty="0"/>
              <a:t>），點擊「</a:t>
            </a:r>
            <a:r>
              <a:rPr lang="en-US" altLang="zh-TW" sz="2000" dirty="0"/>
              <a:t>Create repository</a:t>
            </a:r>
            <a:r>
              <a:rPr lang="zh-TW" altLang="zh-TW" sz="2000" dirty="0"/>
              <a:t>」</a:t>
            </a:r>
            <a:endParaRPr lang="zh-TW" altLang="en-US" sz="2000" dirty="0"/>
          </a:p>
        </p:txBody>
      </p:sp>
      <p:pic>
        <p:nvPicPr>
          <p:cNvPr id="6" name="圖片 5"/>
          <p:cNvPicPr/>
          <p:nvPr/>
        </p:nvPicPr>
        <p:blipFill>
          <a:blip r:embed="rId2">
            <a:extLst>
              <a:ext uri="{28A0092B-C50C-407E-A947-70E740481C1C}">
                <a14:useLocalDpi xmlns:a14="http://schemas.microsoft.com/office/drawing/2010/main" val="0"/>
              </a:ext>
            </a:extLst>
          </a:blip>
          <a:stretch>
            <a:fillRect/>
          </a:stretch>
        </p:blipFill>
        <p:spPr>
          <a:xfrm>
            <a:off x="1727684" y="2276872"/>
            <a:ext cx="5688632" cy="3960440"/>
          </a:xfrm>
          <a:prstGeom prst="rect">
            <a:avLst/>
          </a:prstGeom>
        </p:spPr>
      </p:pic>
    </p:spTree>
    <p:extLst>
      <p:ext uri="{BB962C8B-B14F-4D97-AF65-F5344CB8AC3E}">
        <p14:creationId xmlns:p14="http://schemas.microsoft.com/office/powerpoint/2010/main" val="2667489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建立新的倉庫</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57</a:t>
            </a:fld>
            <a:endParaRPr lang="zh-TW" altLang="en-US"/>
          </a:p>
        </p:txBody>
      </p:sp>
      <p:sp>
        <p:nvSpPr>
          <p:cNvPr id="4" name="內容版面配置區 3"/>
          <p:cNvSpPr>
            <a:spLocks noGrp="1"/>
          </p:cNvSpPr>
          <p:nvPr>
            <p:ph sz="quarter" idx="1"/>
          </p:nvPr>
        </p:nvSpPr>
        <p:spPr/>
        <p:txBody>
          <a:bodyPr/>
          <a:lstStyle/>
          <a:p>
            <a:endParaRPr lang="zh-TW" altLang="en-US" dirty="0"/>
          </a:p>
        </p:txBody>
      </p:sp>
      <p:pic>
        <p:nvPicPr>
          <p:cNvPr id="5122" name="Picture 2" descr="1-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476" y="1700808"/>
            <a:ext cx="8571623" cy="460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40267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在虛擬機中連結</a:t>
            </a:r>
            <a:r>
              <a:rPr lang="en-US" altLang="zh-TW" dirty="0" err="1"/>
              <a:t>Bitbucket</a:t>
            </a:r>
            <a:endParaRPr lang="zh-TW" altLang="zh-TW"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58</a:t>
            </a:fld>
            <a:endParaRPr lang="zh-TW" altLang="en-US"/>
          </a:p>
        </p:txBody>
      </p:sp>
      <p:sp>
        <p:nvSpPr>
          <p:cNvPr id="4" name="內容版面配置區 3"/>
          <p:cNvSpPr>
            <a:spLocks noGrp="1"/>
          </p:cNvSpPr>
          <p:nvPr>
            <p:ph sz="quarter" idx="1"/>
          </p:nvPr>
        </p:nvSpPr>
        <p:spPr>
          <a:xfrm>
            <a:off x="301752" y="1527048"/>
            <a:ext cx="8662736" cy="749824"/>
          </a:xfrm>
        </p:spPr>
        <p:txBody>
          <a:bodyPr>
            <a:normAutofit/>
          </a:bodyPr>
          <a:lstStyle/>
          <a:p>
            <a:r>
              <a:rPr lang="zh-TW" altLang="zh-TW" sz="2000" dirty="0"/>
              <a:t>如何在我們的虛擬機中建立和</a:t>
            </a:r>
            <a:r>
              <a:rPr lang="en-US" altLang="zh-TW" sz="2000" dirty="0" err="1"/>
              <a:t>Bitbucket</a:t>
            </a:r>
            <a:r>
              <a:rPr lang="zh-TW" altLang="zh-TW" sz="2000" dirty="0"/>
              <a:t>的連結，只要如</a:t>
            </a:r>
            <a:r>
              <a:rPr lang="zh-TW" altLang="en-US" sz="2000" dirty="0"/>
              <a:t>下</a:t>
            </a:r>
            <a:r>
              <a:rPr lang="zh-TW" altLang="zh-TW" sz="2000" dirty="0"/>
              <a:t>圖中箭頭所指的地方，按下「</a:t>
            </a:r>
            <a:r>
              <a:rPr lang="en-US" altLang="zh-TW" sz="2000" dirty="0"/>
              <a:t>I have an existing project</a:t>
            </a:r>
            <a:r>
              <a:rPr lang="zh-TW" altLang="zh-TW" sz="2000" dirty="0"/>
              <a:t>」</a:t>
            </a:r>
            <a:endParaRPr lang="zh-TW" altLang="en-US" sz="2000" dirty="0"/>
          </a:p>
        </p:txBody>
      </p:sp>
      <p:pic>
        <p:nvPicPr>
          <p:cNvPr id="6146" name="Picture 2" descr="1-4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9241" y="2276872"/>
            <a:ext cx="7645518" cy="41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56398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在虛擬機中連結</a:t>
            </a:r>
            <a:r>
              <a:rPr lang="en-US" altLang="zh-TW" dirty="0" err="1"/>
              <a:t>Bitbucket</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59</a:t>
            </a:fld>
            <a:endParaRPr lang="zh-TW" altLang="en-US"/>
          </a:p>
        </p:txBody>
      </p:sp>
      <p:sp>
        <p:nvSpPr>
          <p:cNvPr id="4" name="內容版面配置區 3"/>
          <p:cNvSpPr>
            <a:spLocks noGrp="1"/>
          </p:cNvSpPr>
          <p:nvPr>
            <p:ph sz="quarter" idx="1"/>
          </p:nvPr>
        </p:nvSpPr>
        <p:spPr/>
        <p:txBody>
          <a:bodyPr>
            <a:normAutofit/>
          </a:bodyPr>
          <a:lstStyle/>
          <a:p>
            <a:r>
              <a:rPr lang="zh-TW" altLang="zh-TW" sz="2000" dirty="0"/>
              <a:t>我們把它節錄如下：</a:t>
            </a:r>
          </a:p>
          <a:p>
            <a:pPr lvl="1"/>
            <a:r>
              <a:rPr lang="en-US" altLang="zh-TW" sz="1500" dirty="0"/>
              <a:t>$ cd /path/to/your/repo</a:t>
            </a:r>
            <a:endParaRPr lang="zh-TW" altLang="zh-TW" sz="1500" dirty="0"/>
          </a:p>
          <a:p>
            <a:pPr lvl="1"/>
            <a:r>
              <a:rPr lang="en-US" altLang="zh-TW" sz="1500" dirty="0"/>
              <a:t>$ </a:t>
            </a:r>
            <a:r>
              <a:rPr lang="en-US" altLang="zh-TW" sz="1500" dirty="0" err="1"/>
              <a:t>git</a:t>
            </a:r>
            <a:r>
              <a:rPr lang="en-US" altLang="zh-TW" sz="1500" dirty="0"/>
              <a:t> remote add origin https://wpgoin@bitbucket.org/wpgoin/myweb.git</a:t>
            </a:r>
            <a:endParaRPr lang="zh-TW" altLang="zh-TW" sz="1500" dirty="0"/>
          </a:p>
          <a:p>
            <a:pPr lvl="1"/>
            <a:r>
              <a:rPr lang="en-US" altLang="zh-TW" sz="1500" dirty="0"/>
              <a:t>$ </a:t>
            </a:r>
            <a:r>
              <a:rPr lang="en-US" altLang="zh-TW" sz="1500" dirty="0" err="1"/>
              <a:t>git</a:t>
            </a:r>
            <a:r>
              <a:rPr lang="en-US" altLang="zh-TW" sz="1500" dirty="0"/>
              <a:t> push -u origin master</a:t>
            </a:r>
            <a:endParaRPr lang="zh-TW" altLang="zh-TW" sz="1500" dirty="0"/>
          </a:p>
          <a:p>
            <a:r>
              <a:rPr lang="zh-TW" altLang="zh-TW" sz="2000" dirty="0"/>
              <a:t>這幾行指令的主要功能分別是，切換到你的本地端倉庫</a:t>
            </a:r>
            <a:r>
              <a:rPr lang="en-US" altLang="zh-TW" sz="2000" dirty="0"/>
              <a:t>(</a:t>
            </a:r>
            <a:r>
              <a:rPr lang="zh-TW" altLang="zh-TW" sz="2000" dirty="0"/>
              <a:t>此為自己所建立的</a:t>
            </a:r>
            <a:r>
              <a:rPr lang="en-US" altLang="zh-TW" sz="2000" dirty="0" err="1"/>
              <a:t>django</a:t>
            </a:r>
            <a:r>
              <a:rPr lang="zh-TW" altLang="zh-TW" sz="2000" dirty="0"/>
              <a:t>專案，所以需要在專案內使用</a:t>
            </a:r>
            <a:r>
              <a:rPr lang="en-US" altLang="zh-TW" sz="2000" dirty="0" err="1"/>
              <a:t>git</a:t>
            </a:r>
            <a:r>
              <a:rPr lang="en-US" altLang="zh-TW" sz="2000" dirty="0"/>
              <a:t> </a:t>
            </a:r>
            <a:r>
              <a:rPr lang="en-US" altLang="zh-TW" sz="2000" dirty="0" err="1"/>
              <a:t>init</a:t>
            </a:r>
            <a:r>
              <a:rPr lang="zh-TW" altLang="zh-TW" sz="2000" dirty="0"/>
              <a:t>指令先初始化這個資料庫的本地端倉庫</a:t>
            </a:r>
            <a:r>
              <a:rPr lang="en-US" altLang="zh-TW" sz="2000" dirty="0"/>
              <a:t>)</a:t>
            </a:r>
            <a:r>
              <a:rPr lang="zh-TW" altLang="zh-TW" sz="2000" dirty="0"/>
              <a:t>，接著再把本地倉庫和此遠端倉庫（在此例網址為：</a:t>
            </a:r>
            <a:r>
              <a:rPr lang="en-US" altLang="zh-TW" sz="2000" dirty="0"/>
              <a:t>https://wpgoin@bitbucket.org/wpgoin/myweb.git</a:t>
            </a:r>
            <a:r>
              <a:rPr lang="zh-TW" altLang="zh-TW" sz="2000" dirty="0"/>
              <a:t>，但每個人的帳號不一樣，所以網址的內容也會有所不同）建立連結，進行連結後使用</a:t>
            </a:r>
            <a:r>
              <a:rPr lang="en-US" altLang="zh-TW" sz="2000" dirty="0" err="1"/>
              <a:t>git</a:t>
            </a:r>
            <a:r>
              <a:rPr lang="en-US" altLang="zh-TW" sz="2000" dirty="0"/>
              <a:t> push</a:t>
            </a:r>
            <a:r>
              <a:rPr lang="zh-TW" altLang="zh-TW" sz="2000" dirty="0"/>
              <a:t>將本地端倉庫的資料放到遠端倉庫去，日後即可以</a:t>
            </a:r>
            <a:r>
              <a:rPr lang="en-US" altLang="zh-TW" sz="2000" dirty="0" err="1"/>
              <a:t>git</a:t>
            </a:r>
            <a:r>
              <a:rPr lang="zh-TW" altLang="zh-TW" sz="2000" dirty="0"/>
              <a:t>指令來操作本地倉庫和遠端倉庫的同步作業。</a:t>
            </a:r>
            <a:endParaRPr lang="zh-TW" altLang="en-US" sz="2000" dirty="0"/>
          </a:p>
        </p:txBody>
      </p:sp>
    </p:spTree>
    <p:extLst>
      <p:ext uri="{BB962C8B-B14F-4D97-AF65-F5344CB8AC3E}">
        <p14:creationId xmlns:p14="http://schemas.microsoft.com/office/powerpoint/2010/main" val="1172468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動態網站的運作流程</a:t>
            </a:r>
          </a:p>
        </p:txBody>
      </p:sp>
      <p:sp>
        <p:nvSpPr>
          <p:cNvPr id="3" name="內容版面配置區 2"/>
          <p:cNvSpPr>
            <a:spLocks noGrp="1"/>
          </p:cNvSpPr>
          <p:nvPr>
            <p:ph sz="quarter" idx="1"/>
          </p:nvPr>
        </p:nvSpPr>
        <p:spPr>
          <a:xfrm>
            <a:off x="301752" y="1527048"/>
            <a:ext cx="4702296" cy="461792"/>
          </a:xfrm>
        </p:spPr>
        <p:txBody>
          <a:bodyPr>
            <a:normAutofit lnSpcReduction="10000"/>
          </a:bodyPr>
          <a:lstStyle/>
          <a:p>
            <a:r>
              <a:rPr lang="zh-TW" altLang="en-US" dirty="0"/>
              <a:t>如下圖為動態網站運作流程</a:t>
            </a:r>
          </a:p>
        </p:txBody>
      </p:sp>
      <p:sp>
        <p:nvSpPr>
          <p:cNvPr id="4" name="投影片編號版面配置區 3"/>
          <p:cNvSpPr>
            <a:spLocks noGrp="1"/>
          </p:cNvSpPr>
          <p:nvPr>
            <p:ph type="sldNum" sz="quarter" idx="12"/>
          </p:nvPr>
        </p:nvSpPr>
        <p:spPr/>
        <p:txBody>
          <a:bodyPr/>
          <a:lstStyle/>
          <a:p>
            <a:fld id="{369E457D-EE12-4164-8E32-9DDD40A95892}" type="slidenum">
              <a:rPr lang="zh-TW" altLang="en-US" smtClean="0"/>
              <a:pPr/>
              <a:t>6</a:t>
            </a:fld>
            <a:endParaRPr lang="zh-TW" altLang="en-US"/>
          </a:p>
        </p:txBody>
      </p:sp>
      <p:pic>
        <p:nvPicPr>
          <p:cNvPr id="5" name="圖片 4" descr="1-2.png"/>
          <p:cNvPicPr/>
          <p:nvPr/>
        </p:nvPicPr>
        <p:blipFill>
          <a:blip r:embed="rId2"/>
          <a:stretch>
            <a:fillRect/>
          </a:stretch>
        </p:blipFill>
        <p:spPr>
          <a:xfrm>
            <a:off x="827584" y="2048191"/>
            <a:ext cx="7496244" cy="4032448"/>
          </a:xfrm>
          <a:prstGeom prst="rect">
            <a:avLst/>
          </a:prstGeom>
        </p:spPr>
      </p:pic>
    </p:spTree>
    <p:extLst>
      <p:ext uri="{BB962C8B-B14F-4D97-AF65-F5344CB8AC3E}">
        <p14:creationId xmlns:p14="http://schemas.microsoft.com/office/powerpoint/2010/main" val="32463375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在虛擬機中連結</a:t>
            </a:r>
            <a:r>
              <a:rPr lang="en-US" altLang="zh-TW" dirty="0" err="1"/>
              <a:t>Bitbucket</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60</a:t>
            </a:fld>
            <a:endParaRPr lang="zh-TW" altLang="en-US"/>
          </a:p>
        </p:txBody>
      </p:sp>
      <p:sp>
        <p:nvSpPr>
          <p:cNvPr id="4" name="內容版面配置區 3"/>
          <p:cNvSpPr>
            <a:spLocks noGrp="1"/>
          </p:cNvSpPr>
          <p:nvPr>
            <p:ph sz="quarter" idx="1"/>
          </p:nvPr>
        </p:nvSpPr>
        <p:spPr/>
        <p:txBody>
          <a:bodyPr>
            <a:normAutofit/>
          </a:bodyPr>
          <a:lstStyle/>
          <a:p>
            <a:r>
              <a:rPr lang="zh-TW" altLang="zh-TW" sz="2000" dirty="0"/>
              <a:t>回到我們的虛擬機，先進行</a:t>
            </a:r>
            <a:r>
              <a:rPr lang="en-US" altLang="zh-TW" sz="2000" dirty="0" err="1"/>
              <a:t>Git</a:t>
            </a:r>
            <a:r>
              <a:rPr lang="zh-TW" altLang="zh-TW" sz="2000" dirty="0"/>
              <a:t>的全域設定操作，設定好自己的使用者名稱</a:t>
            </a:r>
            <a:r>
              <a:rPr lang="en-US" altLang="zh-TW" sz="2000" dirty="0"/>
              <a:t>username</a:t>
            </a:r>
            <a:r>
              <a:rPr lang="zh-TW" altLang="zh-TW" sz="2000" dirty="0"/>
              <a:t>和電子郵件帳號</a:t>
            </a:r>
            <a:r>
              <a:rPr lang="en-US" altLang="zh-TW" sz="2000" dirty="0"/>
              <a:t>email</a:t>
            </a:r>
            <a:r>
              <a:rPr lang="zh-TW" altLang="zh-TW" sz="2000" dirty="0"/>
              <a:t>（在任何目錄中皆可執行）。如果不確定</a:t>
            </a:r>
            <a:r>
              <a:rPr lang="en-US" altLang="zh-TW" sz="2000" dirty="0" err="1"/>
              <a:t>Git</a:t>
            </a:r>
            <a:r>
              <a:rPr lang="zh-TW" altLang="zh-TW" sz="2000" dirty="0"/>
              <a:t>是否已經安裝在虛擬機中，可先執行下列指令安裝：</a:t>
            </a:r>
            <a:endParaRPr lang="en-US" altLang="zh-TW" sz="2000" dirty="0"/>
          </a:p>
          <a:p>
            <a:pPr lvl="1"/>
            <a:r>
              <a:rPr lang="en-US" altLang="zh-TW" sz="1600" dirty="0"/>
              <a:t>$ </a:t>
            </a:r>
            <a:r>
              <a:rPr lang="en-US" altLang="zh-TW" sz="1600" dirty="0" err="1"/>
              <a:t>sudo</a:t>
            </a:r>
            <a:r>
              <a:rPr lang="en-US" altLang="zh-TW" sz="1600" dirty="0"/>
              <a:t> apt-get install –y </a:t>
            </a:r>
            <a:r>
              <a:rPr lang="en-US" altLang="zh-TW" sz="1600" dirty="0" err="1"/>
              <a:t>git</a:t>
            </a:r>
            <a:endParaRPr lang="en-US" altLang="zh-TW" sz="1600" dirty="0"/>
          </a:p>
          <a:p>
            <a:r>
              <a:rPr lang="zh-TW" altLang="zh-TW" sz="2100" dirty="0"/>
              <a:t>請注意，此設定要和你在</a:t>
            </a:r>
            <a:r>
              <a:rPr lang="en-US" altLang="zh-TW" sz="2100" dirty="0" err="1"/>
              <a:t>Bitbucket</a:t>
            </a:r>
            <a:r>
              <a:rPr lang="zh-TW" altLang="zh-TW" sz="2100" dirty="0"/>
              <a:t>帳號中所使用的</a:t>
            </a:r>
            <a:r>
              <a:rPr lang="en-US" altLang="zh-TW" sz="2100" dirty="0"/>
              <a:t>username</a:t>
            </a:r>
            <a:r>
              <a:rPr lang="zh-TW" altLang="zh-TW" sz="2100" dirty="0"/>
              <a:t>和</a:t>
            </a:r>
            <a:r>
              <a:rPr lang="en-US" altLang="zh-TW" sz="2100" dirty="0"/>
              <a:t>email</a:t>
            </a:r>
            <a:r>
              <a:rPr lang="zh-TW" altLang="zh-TW" sz="2100" dirty="0"/>
              <a:t>一樣才行。</a:t>
            </a:r>
            <a:endParaRPr lang="en-US" altLang="zh-TW" sz="2100" dirty="0"/>
          </a:p>
          <a:p>
            <a:pPr lvl="1"/>
            <a:r>
              <a:rPr lang="en-US" altLang="zh-TW" sz="1500" dirty="0"/>
              <a:t>$ </a:t>
            </a:r>
            <a:r>
              <a:rPr lang="en-US" altLang="zh-TW" sz="1500" dirty="0" err="1"/>
              <a:t>git</a:t>
            </a:r>
            <a:r>
              <a:rPr lang="en-US" altLang="zh-TW" sz="1500" dirty="0"/>
              <a:t> </a:t>
            </a:r>
            <a:r>
              <a:rPr lang="en-US" altLang="zh-TW" sz="1500" dirty="0" err="1"/>
              <a:t>config</a:t>
            </a:r>
            <a:r>
              <a:rPr lang="en-US" altLang="zh-TW" sz="1500" dirty="0"/>
              <a:t> --global user.name "</a:t>
            </a:r>
            <a:r>
              <a:rPr lang="en-US" altLang="zh-TW" sz="1500" dirty="0" err="1"/>
              <a:t>wpgoin</a:t>
            </a:r>
            <a:r>
              <a:rPr lang="en-US" altLang="zh-TW" sz="1500" dirty="0"/>
              <a:t>"</a:t>
            </a:r>
          </a:p>
          <a:p>
            <a:pPr lvl="1"/>
            <a:r>
              <a:rPr lang="en-US" altLang="zh-TW" sz="1500" dirty="0"/>
              <a:t>$ </a:t>
            </a:r>
            <a:r>
              <a:rPr lang="en-US" altLang="zh-TW" sz="1500" dirty="0" err="1"/>
              <a:t>git</a:t>
            </a:r>
            <a:r>
              <a:rPr lang="en-US" altLang="zh-TW" sz="1500" dirty="0"/>
              <a:t> </a:t>
            </a:r>
            <a:r>
              <a:rPr lang="en-US" altLang="zh-TW" sz="1500" dirty="0" err="1"/>
              <a:t>config</a:t>
            </a:r>
            <a:r>
              <a:rPr lang="en-US" altLang="zh-TW" sz="1500" dirty="0"/>
              <a:t> --global </a:t>
            </a:r>
            <a:r>
              <a:rPr lang="en-US" altLang="zh-TW" sz="1500" dirty="0" err="1"/>
              <a:t>user.email</a:t>
            </a:r>
            <a:r>
              <a:rPr lang="en-US" altLang="zh-TW" sz="1500" dirty="0"/>
              <a:t> "skynet@wpgo.in"</a:t>
            </a:r>
          </a:p>
          <a:p>
            <a:pPr lvl="1"/>
            <a:endParaRPr lang="zh-TW" altLang="en-US" sz="1500" dirty="0"/>
          </a:p>
        </p:txBody>
      </p:sp>
    </p:spTree>
    <p:extLst>
      <p:ext uri="{BB962C8B-B14F-4D97-AF65-F5344CB8AC3E}">
        <p14:creationId xmlns:p14="http://schemas.microsoft.com/office/powerpoint/2010/main" val="26561435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在虛擬機中連結</a:t>
            </a:r>
            <a:r>
              <a:rPr lang="en-US" altLang="zh-TW" dirty="0" err="1"/>
              <a:t>Bitbucket</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61</a:t>
            </a:fld>
            <a:endParaRPr lang="zh-TW" altLang="en-US"/>
          </a:p>
        </p:txBody>
      </p:sp>
      <p:sp>
        <p:nvSpPr>
          <p:cNvPr id="4" name="內容版面配置區 3"/>
          <p:cNvSpPr>
            <a:spLocks noGrp="1"/>
          </p:cNvSpPr>
          <p:nvPr>
            <p:ph sz="quarter" idx="1"/>
          </p:nvPr>
        </p:nvSpPr>
        <p:spPr>
          <a:xfrm>
            <a:off x="316992" y="1387010"/>
            <a:ext cx="8519160" cy="5642390"/>
          </a:xfrm>
        </p:spPr>
        <p:txBody>
          <a:bodyPr>
            <a:noAutofit/>
          </a:bodyPr>
          <a:lstStyle/>
          <a:p>
            <a:r>
              <a:rPr lang="zh-TW" altLang="zh-TW" sz="1600" dirty="0"/>
              <a:t>使用</a:t>
            </a:r>
            <a:r>
              <a:rPr lang="en-US" altLang="zh-TW" sz="1600" dirty="0" err="1"/>
              <a:t>virtualenv</a:t>
            </a:r>
            <a:r>
              <a:rPr lang="zh-TW" altLang="zh-TW" sz="1600" dirty="0"/>
              <a:t>建立一個虛擬環境，然後使用此虛擬環境建立我們要開發的網站資料夾，再把此資料夾和</a:t>
            </a:r>
            <a:r>
              <a:rPr lang="en-US" altLang="zh-TW" sz="1600" dirty="0"/>
              <a:t>Bitbucket</a:t>
            </a:r>
            <a:r>
              <a:rPr lang="zh-TW" altLang="zh-TW" sz="1600" dirty="0"/>
              <a:t>同步，操作如下：</a:t>
            </a:r>
            <a:endParaRPr lang="en-US" altLang="zh-TW" sz="1600" dirty="0"/>
          </a:p>
          <a:p>
            <a:pPr marL="274320" lvl="1" indent="0">
              <a:buNone/>
            </a:pPr>
            <a:r>
              <a:rPr lang="en-US" altLang="zh-TW" sz="1400" dirty="0"/>
              <a:t>$ </a:t>
            </a:r>
            <a:r>
              <a:rPr lang="en-US" altLang="zh-TW" sz="1400" dirty="0" err="1"/>
              <a:t>sudo</a:t>
            </a:r>
            <a:r>
              <a:rPr lang="en-US" altLang="zh-TW" sz="1400" dirty="0"/>
              <a:t> apt-get install –y python-pip</a:t>
            </a:r>
          </a:p>
          <a:p>
            <a:pPr marL="274320" lvl="1" indent="0">
              <a:buNone/>
            </a:pPr>
            <a:r>
              <a:rPr lang="en-US" altLang="zh-TW" sz="1400" dirty="0"/>
              <a:t>$ </a:t>
            </a:r>
            <a:r>
              <a:rPr lang="en-US" altLang="zh-TW" sz="1400" dirty="0" err="1"/>
              <a:t>sudo</a:t>
            </a:r>
            <a:r>
              <a:rPr lang="en-US" altLang="zh-TW" sz="1400" dirty="0"/>
              <a:t> pip install </a:t>
            </a:r>
            <a:r>
              <a:rPr lang="en-US" altLang="zh-TW" sz="1400" dirty="0" err="1"/>
              <a:t>virtualenv</a:t>
            </a:r>
            <a:endParaRPr lang="en-US" altLang="zh-TW" sz="1400" dirty="0"/>
          </a:p>
          <a:p>
            <a:pPr marL="274320" lvl="1" indent="0">
              <a:buNone/>
            </a:pPr>
            <a:r>
              <a:rPr lang="en-US" altLang="zh-TW" sz="1400" dirty="0"/>
              <a:t>$ </a:t>
            </a:r>
            <a:r>
              <a:rPr lang="en-US" altLang="zh-TW" sz="1400" dirty="0" err="1"/>
              <a:t>virtualenv</a:t>
            </a:r>
            <a:r>
              <a:rPr lang="en-US" altLang="zh-TW" sz="1400" dirty="0"/>
              <a:t> VENV</a:t>
            </a:r>
          </a:p>
          <a:p>
            <a:pPr marL="274320" lvl="1" indent="0">
              <a:buNone/>
            </a:pPr>
            <a:r>
              <a:rPr lang="en-US" altLang="zh-TW" sz="1400" dirty="0"/>
              <a:t>$ source VENV/bin/activate</a:t>
            </a:r>
          </a:p>
          <a:p>
            <a:pPr marL="274320" lvl="1" indent="0">
              <a:buNone/>
            </a:pPr>
            <a:r>
              <a:rPr lang="en-US" altLang="zh-TW" sz="1400" dirty="0"/>
              <a:t>(VENV) $ pip install </a:t>
            </a:r>
            <a:r>
              <a:rPr lang="en-US" altLang="zh-TW" sz="1400" dirty="0" err="1"/>
              <a:t>django</a:t>
            </a:r>
            <a:endParaRPr lang="en-US" altLang="zh-TW" sz="1400" dirty="0"/>
          </a:p>
          <a:p>
            <a:pPr marL="274320" lvl="1" indent="0">
              <a:buNone/>
            </a:pPr>
            <a:r>
              <a:rPr lang="en-US" altLang="zh-TW" sz="1400" dirty="0"/>
              <a:t>(VENV) $ </a:t>
            </a:r>
            <a:r>
              <a:rPr lang="en-US" altLang="zh-TW" sz="1400" dirty="0" err="1"/>
              <a:t>django</a:t>
            </a:r>
            <a:r>
              <a:rPr lang="en-US" altLang="zh-TW" sz="1400" dirty="0"/>
              <a:t>-admin </a:t>
            </a:r>
            <a:r>
              <a:rPr lang="en-US" altLang="zh-TW" sz="1400" dirty="0" err="1"/>
              <a:t>startproject</a:t>
            </a:r>
            <a:r>
              <a:rPr lang="en-US" altLang="zh-TW" sz="1400" dirty="0"/>
              <a:t> </a:t>
            </a:r>
            <a:r>
              <a:rPr lang="en-US" altLang="zh-TW" sz="1400" dirty="0" err="1"/>
              <a:t>myweb</a:t>
            </a:r>
            <a:endParaRPr lang="en-US" altLang="zh-TW" sz="1400" dirty="0"/>
          </a:p>
          <a:p>
            <a:pPr marL="274320" lvl="1" indent="0">
              <a:buNone/>
            </a:pPr>
            <a:r>
              <a:rPr lang="en-US" altLang="zh-TW" sz="1400" dirty="0"/>
              <a:t>(VENV) $ cd </a:t>
            </a:r>
            <a:r>
              <a:rPr lang="en-US" altLang="zh-TW" sz="1400" dirty="0" err="1"/>
              <a:t>myweb</a:t>
            </a:r>
            <a:endParaRPr lang="en-US" altLang="zh-TW" sz="1400" dirty="0"/>
          </a:p>
          <a:p>
            <a:pPr marL="274320" lvl="1" indent="0">
              <a:buNone/>
            </a:pPr>
            <a:r>
              <a:rPr lang="en-US" altLang="zh-TW" sz="1400" dirty="0"/>
              <a:t>(VENV) $ </a:t>
            </a:r>
            <a:r>
              <a:rPr lang="en-US" altLang="zh-TW" sz="1400" dirty="0" err="1"/>
              <a:t>git</a:t>
            </a:r>
            <a:r>
              <a:rPr lang="en-US" altLang="zh-TW" sz="1400" dirty="0"/>
              <a:t> </a:t>
            </a:r>
            <a:r>
              <a:rPr lang="en-US" altLang="zh-TW" sz="1400" dirty="0" err="1"/>
              <a:t>init</a:t>
            </a:r>
            <a:endParaRPr lang="en-US" altLang="zh-TW" sz="1400" dirty="0"/>
          </a:p>
          <a:p>
            <a:pPr marL="274320" lvl="1" indent="0">
              <a:buNone/>
            </a:pPr>
            <a:r>
              <a:rPr lang="en-US" altLang="zh-TW" sz="1400" dirty="0"/>
              <a:t>(VENV) $ </a:t>
            </a:r>
            <a:r>
              <a:rPr lang="en-US" altLang="zh-TW" sz="1400" dirty="0" err="1"/>
              <a:t>git</a:t>
            </a:r>
            <a:r>
              <a:rPr lang="en-US" altLang="zh-TW" sz="1400" dirty="0"/>
              <a:t> remote add origin https://wpgoin@bitbucket.org/wpgoin/myweb.git</a:t>
            </a:r>
          </a:p>
          <a:p>
            <a:pPr marL="274320" lvl="1" indent="0">
              <a:buNone/>
            </a:pPr>
            <a:r>
              <a:rPr lang="en-US" altLang="zh-TW" sz="1400" dirty="0"/>
              <a:t>(VENV) $ </a:t>
            </a:r>
            <a:r>
              <a:rPr lang="en-US" altLang="zh-TW" sz="1400" dirty="0" err="1"/>
              <a:t>git</a:t>
            </a:r>
            <a:r>
              <a:rPr lang="en-US" altLang="zh-TW" sz="1400" dirty="0"/>
              <a:t> add .</a:t>
            </a:r>
          </a:p>
          <a:p>
            <a:pPr marL="274320" lvl="1" indent="0">
              <a:buNone/>
            </a:pPr>
            <a:r>
              <a:rPr lang="en-US" altLang="zh-TW" sz="1400" dirty="0"/>
              <a:t>(VENV) $ </a:t>
            </a:r>
            <a:r>
              <a:rPr lang="en-US" altLang="zh-TW" sz="1400" dirty="0" err="1"/>
              <a:t>git</a:t>
            </a:r>
            <a:r>
              <a:rPr lang="en-US" altLang="zh-TW" sz="1400" dirty="0"/>
              <a:t> commit –m ‘first commit’</a:t>
            </a:r>
          </a:p>
          <a:p>
            <a:pPr marL="274320" lvl="1" indent="0">
              <a:buNone/>
            </a:pPr>
            <a:r>
              <a:rPr lang="en-US" altLang="zh-TW" sz="1400" dirty="0"/>
              <a:t>(VENV) $ </a:t>
            </a:r>
            <a:r>
              <a:rPr lang="en-US" altLang="zh-TW" sz="1400" dirty="0" err="1"/>
              <a:t>git</a:t>
            </a:r>
            <a:r>
              <a:rPr lang="en-US" altLang="zh-TW" sz="1400" dirty="0"/>
              <a:t> push origin master</a:t>
            </a:r>
          </a:p>
          <a:p>
            <a:pPr marL="274320" lvl="1" indent="0">
              <a:buNone/>
            </a:pPr>
            <a:r>
              <a:rPr lang="en-US" altLang="zh-TW" sz="1400" dirty="0"/>
              <a:t>Password for 'https://wpgoin@bitbucket.org': </a:t>
            </a:r>
          </a:p>
          <a:p>
            <a:pPr marL="274320" lvl="1" indent="0">
              <a:buNone/>
            </a:pPr>
            <a:r>
              <a:rPr lang="en-US" altLang="zh-TW" sz="1400" dirty="0"/>
              <a:t>Counting objects: 8, </a:t>
            </a:r>
            <a:r>
              <a:rPr lang="en-US" altLang="zh-TW" sz="1400" dirty="0" err="1"/>
              <a:t>done.Compressing</a:t>
            </a:r>
            <a:r>
              <a:rPr lang="en-US" altLang="zh-TW" sz="1400" dirty="0"/>
              <a:t> objects: 100% (7/7), done.</a:t>
            </a:r>
          </a:p>
          <a:p>
            <a:pPr marL="274320" lvl="1" indent="0">
              <a:buNone/>
            </a:pPr>
            <a:r>
              <a:rPr lang="en-US" altLang="zh-TW" sz="1400" dirty="0"/>
              <a:t>Writing objects: 100% (8/8), 2.34 </a:t>
            </a:r>
            <a:r>
              <a:rPr lang="en-US" altLang="zh-TW" sz="1400" dirty="0" err="1"/>
              <a:t>KiB</a:t>
            </a:r>
            <a:r>
              <a:rPr lang="en-US" altLang="zh-TW" sz="1400" dirty="0"/>
              <a:t> | 0 bytes/s, done.</a:t>
            </a:r>
          </a:p>
          <a:p>
            <a:pPr marL="274320" lvl="1" indent="0">
              <a:buNone/>
            </a:pPr>
            <a:r>
              <a:rPr lang="en-US" altLang="zh-TW" sz="1400" dirty="0"/>
              <a:t>Total 8 (delta 0), reused 0 (delta 0)</a:t>
            </a:r>
          </a:p>
          <a:p>
            <a:pPr marL="274320" lvl="1" indent="0">
              <a:buNone/>
            </a:pPr>
            <a:r>
              <a:rPr lang="en-US" altLang="zh-TW" sz="1400" dirty="0"/>
              <a:t>To https://wpgoin@bitbucket.org/wpgoin/myweb.git</a:t>
            </a:r>
          </a:p>
          <a:p>
            <a:pPr marL="274320" lvl="1" indent="0">
              <a:buNone/>
            </a:pPr>
            <a:r>
              <a:rPr lang="en-US" altLang="zh-TW" sz="1400" dirty="0"/>
              <a:t> * [new branch]      master -&gt; master</a:t>
            </a:r>
          </a:p>
          <a:p>
            <a:pPr lvl="1"/>
            <a:endParaRPr lang="zh-TW" altLang="en-US" sz="1400" dirty="0"/>
          </a:p>
        </p:txBody>
      </p:sp>
    </p:spTree>
    <p:extLst>
      <p:ext uri="{BB962C8B-B14F-4D97-AF65-F5344CB8AC3E}">
        <p14:creationId xmlns:p14="http://schemas.microsoft.com/office/powerpoint/2010/main" val="24199978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zh-TW" dirty="0"/>
              <a:t>在虛擬機中連結</a:t>
            </a:r>
            <a:r>
              <a:rPr lang="en-US" altLang="zh-TW" dirty="0" err="1"/>
              <a:t>Bitbucket</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62</a:t>
            </a:fld>
            <a:endParaRPr lang="zh-TW" altLang="en-US"/>
          </a:p>
        </p:txBody>
      </p:sp>
      <p:sp>
        <p:nvSpPr>
          <p:cNvPr id="4" name="內容版面配置區 3"/>
          <p:cNvSpPr>
            <a:spLocks noGrp="1"/>
          </p:cNvSpPr>
          <p:nvPr>
            <p:ph sz="quarter" idx="1"/>
          </p:nvPr>
        </p:nvSpPr>
        <p:spPr/>
        <p:txBody>
          <a:bodyPr>
            <a:normAutofit/>
          </a:bodyPr>
          <a:lstStyle/>
          <a:p>
            <a:r>
              <a:rPr lang="zh-TW" altLang="zh-TW" sz="2000" dirty="0"/>
              <a:t>在輸入密碼之後，看到上述的訊息就表示在</a:t>
            </a:r>
            <a:r>
              <a:rPr lang="en-US" altLang="zh-TW" sz="2000" dirty="0" err="1"/>
              <a:t>myweb</a:t>
            </a:r>
            <a:r>
              <a:rPr lang="zh-TW" altLang="zh-TW" sz="2000" dirty="0"/>
              <a:t>資料夾下的所有資料，己被上傳一份到遠端的倉庫上去了。回到</a:t>
            </a:r>
            <a:r>
              <a:rPr lang="en-US" altLang="zh-TW" sz="2000" dirty="0" err="1"/>
              <a:t>Bitbucket</a:t>
            </a:r>
            <a:r>
              <a:rPr lang="zh-TW" altLang="zh-TW" sz="2000" dirty="0"/>
              <a:t>帳號中即可看到上傳的內容</a:t>
            </a:r>
            <a:endParaRPr lang="zh-TW" altLang="en-US" sz="2000" dirty="0"/>
          </a:p>
        </p:txBody>
      </p:sp>
      <p:pic>
        <p:nvPicPr>
          <p:cNvPr id="7171" name="Picture 3" descr="1-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7029" y="2492896"/>
            <a:ext cx="7249943" cy="381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01665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在虛擬機中連結</a:t>
            </a:r>
            <a:r>
              <a:rPr lang="en-US" altLang="zh-TW" dirty="0" err="1"/>
              <a:t>Bitbucket</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63</a:t>
            </a:fld>
            <a:endParaRPr lang="zh-TW" altLang="en-US"/>
          </a:p>
        </p:txBody>
      </p:sp>
      <p:sp>
        <p:nvSpPr>
          <p:cNvPr id="4" name="內容版面配置區 3"/>
          <p:cNvSpPr>
            <a:spLocks noGrp="1"/>
          </p:cNvSpPr>
          <p:nvPr>
            <p:ph sz="quarter" idx="1"/>
          </p:nvPr>
        </p:nvSpPr>
        <p:spPr/>
        <p:txBody>
          <a:bodyPr>
            <a:normAutofit/>
          </a:bodyPr>
          <a:lstStyle/>
          <a:p>
            <a:r>
              <a:rPr lang="zh-TW" altLang="zh-TW" sz="2800" dirty="0"/>
              <a:t>使用</a:t>
            </a:r>
            <a:r>
              <a:rPr lang="en-US" altLang="zh-TW" sz="2800" dirty="0"/>
              <a:t>pip freeze</a:t>
            </a:r>
            <a:r>
              <a:rPr lang="zh-TW" altLang="zh-TW" sz="2800" dirty="0"/>
              <a:t>建立套件清單</a:t>
            </a:r>
            <a:endParaRPr lang="en-US" altLang="zh-TW" sz="2800" dirty="0"/>
          </a:p>
          <a:p>
            <a:r>
              <a:rPr lang="zh-TW" altLang="zh-TW" sz="2800" dirty="0"/>
              <a:t>以</a:t>
            </a:r>
            <a:r>
              <a:rPr lang="en-US" altLang="zh-TW" sz="2800" dirty="0"/>
              <a:t>pip freeze</a:t>
            </a:r>
            <a:r>
              <a:rPr lang="zh-TW" altLang="zh-TW" sz="2800" dirty="0"/>
              <a:t>建立在網站專案的同一個目錄中（以此例為</a:t>
            </a:r>
            <a:r>
              <a:rPr lang="en-US" altLang="zh-TW" sz="2800" dirty="0" err="1"/>
              <a:t>myweb</a:t>
            </a:r>
            <a:r>
              <a:rPr lang="zh-TW" altLang="zh-TW" sz="2800" dirty="0"/>
              <a:t>），指令如下（在目錄</a:t>
            </a:r>
            <a:r>
              <a:rPr lang="en-US" altLang="zh-TW" sz="2800" dirty="0" err="1"/>
              <a:t>myweb</a:t>
            </a:r>
            <a:r>
              <a:rPr lang="zh-TW" altLang="zh-TW" sz="2800" dirty="0"/>
              <a:t>下操作）：</a:t>
            </a:r>
            <a:endParaRPr lang="en-US" altLang="zh-TW" sz="2800" dirty="0"/>
          </a:p>
          <a:p>
            <a:pPr marL="274320" lvl="1" indent="0">
              <a:buNone/>
            </a:pPr>
            <a:r>
              <a:rPr lang="en-US" altLang="zh-TW" sz="2400" dirty="0"/>
              <a:t>(VENV) $ pip freeze &gt; requirements.txt</a:t>
            </a:r>
          </a:p>
          <a:p>
            <a:pPr marL="274320" lvl="1" indent="0">
              <a:buNone/>
            </a:pPr>
            <a:r>
              <a:rPr lang="en-US" altLang="zh-TW" sz="2400" dirty="0"/>
              <a:t>(VENV) $ </a:t>
            </a:r>
            <a:r>
              <a:rPr lang="en-US" altLang="zh-TW" sz="2400" dirty="0" err="1"/>
              <a:t>git</a:t>
            </a:r>
            <a:r>
              <a:rPr lang="en-US" altLang="zh-TW" sz="2400" dirty="0"/>
              <a:t> add . </a:t>
            </a:r>
          </a:p>
          <a:p>
            <a:pPr marL="274320" lvl="1" indent="0">
              <a:buNone/>
            </a:pPr>
            <a:r>
              <a:rPr lang="en-US" altLang="zh-TW" sz="2400" dirty="0"/>
              <a:t>(VENV) $ </a:t>
            </a:r>
            <a:r>
              <a:rPr lang="en-US" altLang="zh-TW" sz="2400" dirty="0" err="1"/>
              <a:t>git</a:t>
            </a:r>
            <a:r>
              <a:rPr lang="en-US" altLang="zh-TW" sz="2400" dirty="0"/>
              <a:t> commit –m ‘add requirements.txt’</a:t>
            </a:r>
          </a:p>
          <a:p>
            <a:pPr marL="274320" lvl="1" indent="0">
              <a:buNone/>
            </a:pPr>
            <a:r>
              <a:rPr lang="en-US" altLang="zh-TW" sz="2400" dirty="0"/>
              <a:t>(VENV) $ </a:t>
            </a:r>
            <a:r>
              <a:rPr lang="en-US" altLang="zh-TW" sz="2400" dirty="0" err="1"/>
              <a:t>git</a:t>
            </a:r>
            <a:r>
              <a:rPr lang="en-US" altLang="zh-TW" sz="2400" dirty="0"/>
              <a:t> push</a:t>
            </a:r>
          </a:p>
          <a:p>
            <a:pPr lvl="1"/>
            <a:endParaRPr lang="zh-TW" altLang="en-US" sz="1500" dirty="0"/>
          </a:p>
        </p:txBody>
      </p:sp>
    </p:spTree>
    <p:extLst>
      <p:ext uri="{BB962C8B-B14F-4D97-AF65-F5344CB8AC3E}">
        <p14:creationId xmlns:p14="http://schemas.microsoft.com/office/powerpoint/2010/main" val="36077878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在不同的電腦之間開發同一個網站</a:t>
            </a:r>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64</a:t>
            </a:fld>
            <a:endParaRPr lang="zh-TW" altLang="en-US"/>
          </a:p>
        </p:txBody>
      </p:sp>
      <p:sp>
        <p:nvSpPr>
          <p:cNvPr id="4" name="內容版面配置區 3"/>
          <p:cNvSpPr>
            <a:spLocks noGrp="1"/>
          </p:cNvSpPr>
          <p:nvPr>
            <p:ph sz="quarter" idx="1"/>
          </p:nvPr>
        </p:nvSpPr>
        <p:spPr/>
        <p:txBody>
          <a:bodyPr>
            <a:noAutofit/>
          </a:bodyPr>
          <a:lstStyle/>
          <a:p>
            <a:r>
              <a:rPr lang="zh-TW" altLang="zh-TW" sz="2400" dirty="0"/>
              <a:t>先把</a:t>
            </a:r>
            <a:r>
              <a:rPr lang="en-US" altLang="zh-TW" sz="2400" dirty="0" err="1"/>
              <a:t>git</a:t>
            </a:r>
            <a:r>
              <a:rPr lang="zh-TW" altLang="zh-TW" sz="2400" dirty="0"/>
              <a:t>安裝好，並假設我們在另外一台電腦也是使用虛擬主機，並安裝了同樣版本的作業系統，第一次使用時，不需要再重新建立目錄以及安裝，只要把這個專案複製（</a:t>
            </a:r>
            <a:r>
              <a:rPr lang="en-US" altLang="zh-TW" sz="2400" dirty="0"/>
              <a:t>clone</a:t>
            </a:r>
            <a:r>
              <a:rPr lang="zh-TW" altLang="zh-TW" sz="2400" dirty="0"/>
              <a:t>）下來即可。而這個動作對於每一台你新使用的電腦只要執行一次即可。指令如下：</a:t>
            </a:r>
          </a:p>
          <a:p>
            <a:pPr marL="274320" lvl="1" indent="0">
              <a:buNone/>
            </a:pPr>
            <a:r>
              <a:rPr lang="en-US" altLang="zh-TW" sz="1800" dirty="0"/>
              <a:t>(VENV) $ </a:t>
            </a:r>
            <a:r>
              <a:rPr lang="en-US" altLang="zh-TW" sz="1800" dirty="0" err="1"/>
              <a:t>git</a:t>
            </a:r>
            <a:r>
              <a:rPr lang="en-US" altLang="zh-TW" sz="1800" dirty="0"/>
              <a:t> clone </a:t>
            </a:r>
            <a:r>
              <a:rPr lang="en-US" altLang="zh-TW" sz="1800" dirty="0">
                <a:hlinkClick r:id="rId2"/>
              </a:rPr>
              <a:t>https://wpgoin@bitbucket.org/wpgoin/myweb.git</a:t>
            </a:r>
            <a:endParaRPr lang="en-US" altLang="zh-TW" sz="1800" dirty="0"/>
          </a:p>
          <a:p>
            <a:r>
              <a:rPr lang="zh-TW" altLang="zh-TW" sz="2400" dirty="0"/>
              <a:t>使用</a:t>
            </a:r>
            <a:r>
              <a:rPr lang="en-US" altLang="zh-TW" sz="2400" dirty="0"/>
              <a:t>pip install</a:t>
            </a:r>
            <a:r>
              <a:rPr lang="zh-TW" altLang="zh-TW" sz="2400" dirty="0"/>
              <a:t>指令，把使用到的套件在本地電腦再安裝（或更新）一遍，指令如下：</a:t>
            </a:r>
            <a:endParaRPr lang="en-US" altLang="zh-TW" sz="2400" dirty="0"/>
          </a:p>
          <a:p>
            <a:pPr marL="274320" lvl="1" indent="0">
              <a:buNone/>
            </a:pPr>
            <a:r>
              <a:rPr lang="en-US" altLang="zh-TW" sz="1800" dirty="0"/>
              <a:t>(VENV) $ cd </a:t>
            </a:r>
            <a:r>
              <a:rPr lang="en-US" altLang="zh-TW" sz="1800" dirty="0" err="1"/>
              <a:t>myweb</a:t>
            </a:r>
            <a:endParaRPr lang="en-US" altLang="zh-TW" sz="1800" dirty="0"/>
          </a:p>
          <a:p>
            <a:pPr marL="274320" lvl="1" indent="0">
              <a:buNone/>
            </a:pPr>
            <a:r>
              <a:rPr lang="en-US" altLang="zh-TW" sz="1800" dirty="0"/>
              <a:t>(VENV) $ pip install –r requirements.txt</a:t>
            </a:r>
          </a:p>
          <a:p>
            <a:pPr lvl="1"/>
            <a:endParaRPr lang="en-US" altLang="zh-TW" sz="1500" dirty="0"/>
          </a:p>
        </p:txBody>
      </p:sp>
    </p:spTree>
    <p:extLst>
      <p:ext uri="{BB962C8B-B14F-4D97-AF65-F5344CB8AC3E}">
        <p14:creationId xmlns:p14="http://schemas.microsoft.com/office/powerpoint/2010/main" val="662797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在不同的電腦之間開發同一個網站</a:t>
            </a:r>
            <a:endParaRPr lang="zh-TW" altLang="en-US" dirty="0"/>
          </a:p>
        </p:txBody>
      </p:sp>
      <p:sp>
        <p:nvSpPr>
          <p:cNvPr id="3" name="投影片編號版面配置區 2"/>
          <p:cNvSpPr>
            <a:spLocks noGrp="1"/>
          </p:cNvSpPr>
          <p:nvPr>
            <p:ph type="sldNum" sz="quarter" idx="12"/>
          </p:nvPr>
        </p:nvSpPr>
        <p:spPr/>
        <p:txBody>
          <a:bodyPr/>
          <a:lstStyle/>
          <a:p>
            <a:fld id="{369E457D-EE12-4164-8E32-9DDD40A95892}" type="slidenum">
              <a:rPr lang="zh-TW" altLang="en-US" smtClean="0"/>
              <a:pPr/>
              <a:t>65</a:t>
            </a:fld>
            <a:endParaRPr lang="zh-TW" altLang="en-US"/>
          </a:p>
        </p:txBody>
      </p:sp>
      <p:sp>
        <p:nvSpPr>
          <p:cNvPr id="4" name="內容版面配置區 3"/>
          <p:cNvSpPr>
            <a:spLocks noGrp="1"/>
          </p:cNvSpPr>
          <p:nvPr>
            <p:ph sz="quarter" idx="1"/>
          </p:nvPr>
        </p:nvSpPr>
        <p:spPr/>
        <p:txBody>
          <a:bodyPr>
            <a:noAutofit/>
          </a:bodyPr>
          <a:lstStyle/>
          <a:p>
            <a:r>
              <a:rPr lang="en-US" altLang="zh-TW" sz="2400" dirty="0" err="1"/>
              <a:t>git</a:t>
            </a:r>
            <a:r>
              <a:rPr lang="en-US" altLang="zh-TW" sz="2400" dirty="0"/>
              <a:t> clone</a:t>
            </a:r>
            <a:r>
              <a:rPr lang="zh-TW" altLang="zh-TW" sz="2400" dirty="0"/>
              <a:t>的動作只要做一次，以後，在不同的電腦（但是已設定過的）開始編輯作業時，基本程序如下：</a:t>
            </a:r>
          </a:p>
          <a:p>
            <a:pPr lvl="1"/>
            <a:r>
              <a:rPr lang="zh-TW" altLang="zh-TW" sz="2000" dirty="0"/>
              <a:t>使用</a:t>
            </a:r>
            <a:r>
              <a:rPr lang="en-US" altLang="zh-TW" sz="2000" dirty="0"/>
              <a:t>source VENV/bin/activate</a:t>
            </a:r>
            <a:r>
              <a:rPr lang="zh-TW" altLang="zh-TW" sz="2000" dirty="0"/>
              <a:t>進入虛擬環境</a:t>
            </a:r>
          </a:p>
          <a:p>
            <a:pPr lvl="1"/>
            <a:r>
              <a:rPr lang="zh-TW" altLang="zh-TW" sz="2000" dirty="0"/>
              <a:t>切換到專案目錄之下</a:t>
            </a:r>
          </a:p>
          <a:p>
            <a:pPr lvl="1"/>
            <a:r>
              <a:rPr lang="zh-TW" altLang="zh-TW" sz="2000" dirty="0"/>
              <a:t>使用</a:t>
            </a:r>
            <a:r>
              <a:rPr lang="en-US" altLang="zh-TW" sz="2000" dirty="0" err="1"/>
              <a:t>git</a:t>
            </a:r>
            <a:r>
              <a:rPr lang="en-US" altLang="zh-TW" sz="2000" dirty="0"/>
              <a:t> pull</a:t>
            </a:r>
            <a:r>
              <a:rPr lang="zh-TW" altLang="zh-TW" sz="2000" dirty="0"/>
              <a:t>從遠端倉庫拉取最新版本的網站資料到本地端倉庫</a:t>
            </a:r>
          </a:p>
          <a:p>
            <a:pPr lvl="1"/>
            <a:r>
              <a:rPr lang="zh-TW" altLang="zh-TW" sz="2000" dirty="0"/>
              <a:t>使用</a:t>
            </a:r>
            <a:r>
              <a:rPr lang="en-US" altLang="zh-TW" sz="2000" dirty="0"/>
              <a:t>pip install –r requirements.txt</a:t>
            </a:r>
            <a:r>
              <a:rPr lang="zh-TW" altLang="zh-TW" sz="2000" dirty="0"/>
              <a:t>，安裝所有使用到的套件</a:t>
            </a:r>
          </a:p>
          <a:p>
            <a:pPr lvl="1"/>
            <a:r>
              <a:rPr lang="zh-TW" altLang="zh-TW" sz="2000" dirty="0"/>
              <a:t>開始編輯作業</a:t>
            </a:r>
          </a:p>
          <a:p>
            <a:pPr lvl="1"/>
            <a:r>
              <a:rPr lang="zh-TW" altLang="zh-TW" sz="2000" dirty="0"/>
              <a:t>測試完畢，要結束此電腦的作業時，再使用</a:t>
            </a:r>
            <a:r>
              <a:rPr lang="en-US" altLang="zh-TW" sz="2000" dirty="0"/>
              <a:t>pip freeze &gt; requirements.txt</a:t>
            </a:r>
            <a:r>
              <a:rPr lang="zh-TW" altLang="zh-TW" sz="2000" dirty="0"/>
              <a:t>確定目前使用到的所有的套件</a:t>
            </a:r>
          </a:p>
        </p:txBody>
      </p:sp>
    </p:spTree>
    <p:extLst>
      <p:ext uri="{BB962C8B-B14F-4D97-AF65-F5344CB8AC3E}">
        <p14:creationId xmlns:p14="http://schemas.microsoft.com/office/powerpoint/2010/main" val="22379069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37CA22-B778-4EB0-916F-382A577A7328}"/>
              </a:ext>
            </a:extLst>
          </p:cNvPr>
          <p:cNvSpPr>
            <a:spLocks noGrp="1"/>
          </p:cNvSpPr>
          <p:nvPr>
            <p:ph type="title"/>
          </p:nvPr>
        </p:nvSpPr>
        <p:spPr/>
        <p:txBody>
          <a:bodyPr/>
          <a:lstStyle/>
          <a:p>
            <a:r>
              <a:rPr lang="en-US" altLang="zh-TW" dirty="0"/>
              <a:t>Windows 10</a:t>
            </a:r>
            <a:r>
              <a:rPr lang="zh-TW" altLang="en-US" dirty="0"/>
              <a:t>的新選擇</a:t>
            </a:r>
          </a:p>
        </p:txBody>
      </p:sp>
      <p:sp>
        <p:nvSpPr>
          <p:cNvPr id="3" name="投影片編號版面配置區 2">
            <a:extLst>
              <a:ext uri="{FF2B5EF4-FFF2-40B4-BE49-F238E27FC236}">
                <a16:creationId xmlns:a16="http://schemas.microsoft.com/office/drawing/2014/main" id="{381F31FE-6F8F-4B7A-9CC5-9CF6BC85B813}"/>
              </a:ext>
            </a:extLst>
          </p:cNvPr>
          <p:cNvSpPr>
            <a:spLocks noGrp="1"/>
          </p:cNvSpPr>
          <p:nvPr>
            <p:ph type="sldNum" sz="quarter" idx="12"/>
          </p:nvPr>
        </p:nvSpPr>
        <p:spPr/>
        <p:txBody>
          <a:bodyPr/>
          <a:lstStyle/>
          <a:p>
            <a:fld id="{369E457D-EE12-4164-8E32-9DDD40A95892}" type="slidenum">
              <a:rPr lang="zh-TW" altLang="en-US" smtClean="0"/>
              <a:pPr/>
              <a:t>66</a:t>
            </a:fld>
            <a:endParaRPr lang="zh-TW" altLang="en-US"/>
          </a:p>
        </p:txBody>
      </p:sp>
      <p:sp>
        <p:nvSpPr>
          <p:cNvPr id="4" name="內容版面配置區 3">
            <a:extLst>
              <a:ext uri="{FF2B5EF4-FFF2-40B4-BE49-F238E27FC236}">
                <a16:creationId xmlns:a16="http://schemas.microsoft.com/office/drawing/2014/main" id="{3A8F6CC9-1B06-4EB7-8A7F-0E04C2858C16}"/>
              </a:ext>
            </a:extLst>
          </p:cNvPr>
          <p:cNvSpPr>
            <a:spLocks noGrp="1"/>
          </p:cNvSpPr>
          <p:nvPr>
            <p:ph sz="quarter" idx="1"/>
          </p:nvPr>
        </p:nvSpPr>
        <p:spPr/>
        <p:txBody>
          <a:bodyPr/>
          <a:lstStyle/>
          <a:p>
            <a:r>
              <a:rPr lang="zh-TW" altLang="en-US" dirty="0"/>
              <a:t>在</a:t>
            </a:r>
            <a:r>
              <a:rPr lang="en-US" altLang="zh-TW" dirty="0"/>
              <a:t>Windows 10</a:t>
            </a:r>
            <a:r>
              <a:rPr lang="zh-TW" altLang="en-US" dirty="0"/>
              <a:t>下，系統已可完美支援</a:t>
            </a:r>
            <a:r>
              <a:rPr lang="en-US" altLang="zh-TW" dirty="0"/>
              <a:t>Django</a:t>
            </a:r>
            <a:r>
              <a:rPr lang="zh-TW" altLang="en-US" dirty="0"/>
              <a:t>專案的開發</a:t>
            </a:r>
            <a:endParaRPr lang="en-US" altLang="zh-TW" dirty="0"/>
          </a:p>
          <a:p>
            <a:r>
              <a:rPr lang="zh-TW" altLang="en-US" dirty="0"/>
              <a:t>因此，可以在</a:t>
            </a:r>
            <a:r>
              <a:rPr lang="en-US" altLang="zh-TW" dirty="0"/>
              <a:t>Windows 10</a:t>
            </a:r>
            <a:r>
              <a:rPr lang="zh-TW" altLang="en-US" dirty="0"/>
              <a:t>下安裝以下軟體：</a:t>
            </a:r>
            <a:endParaRPr lang="en-US" altLang="zh-TW" dirty="0"/>
          </a:p>
          <a:p>
            <a:pPr lvl="1"/>
            <a:r>
              <a:rPr lang="en-US" altLang="zh-TW" dirty="0"/>
              <a:t>Anaconda 64bit</a:t>
            </a:r>
          </a:p>
          <a:p>
            <a:pPr lvl="1"/>
            <a:r>
              <a:rPr lang="en-US" altLang="zh-TW" dirty="0"/>
              <a:t>git </a:t>
            </a:r>
          </a:p>
          <a:p>
            <a:pPr lvl="1"/>
            <a:r>
              <a:rPr lang="en-US" altLang="zh-TW" dirty="0"/>
              <a:t>Visual Studio Code</a:t>
            </a:r>
          </a:p>
          <a:p>
            <a:pPr lvl="1"/>
            <a:r>
              <a:rPr lang="en-US" altLang="zh-TW" dirty="0" err="1"/>
              <a:t>virtualenv</a:t>
            </a:r>
            <a:r>
              <a:rPr lang="en-US" altLang="zh-TW" dirty="0"/>
              <a:t> </a:t>
            </a:r>
          </a:p>
          <a:p>
            <a:r>
              <a:rPr lang="zh-TW" altLang="en-US" dirty="0"/>
              <a:t>即可在</a:t>
            </a:r>
            <a:r>
              <a:rPr lang="en-US" altLang="zh-TW" dirty="0"/>
              <a:t>Visual Studio Code</a:t>
            </a:r>
            <a:r>
              <a:rPr lang="zh-TW" altLang="en-US" dirty="0"/>
              <a:t>之下直接透過</a:t>
            </a:r>
            <a:r>
              <a:rPr lang="en-US" altLang="zh-TW" dirty="0"/>
              <a:t>Terminal</a:t>
            </a:r>
            <a:r>
              <a:rPr lang="zh-TW" altLang="en-US" dirty="0"/>
              <a:t>操作前述所有的開發作業</a:t>
            </a:r>
            <a:endParaRPr lang="en-US" altLang="zh-TW" dirty="0"/>
          </a:p>
        </p:txBody>
      </p:sp>
    </p:spTree>
    <p:extLst>
      <p:ext uri="{BB962C8B-B14F-4D97-AF65-F5344CB8AC3E}">
        <p14:creationId xmlns:p14="http://schemas.microsoft.com/office/powerpoint/2010/main" val="36968524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8B9A12-2655-46B8-B135-602AF27DF64E}"/>
              </a:ext>
            </a:extLst>
          </p:cNvPr>
          <p:cNvSpPr>
            <a:spLocks noGrp="1"/>
          </p:cNvSpPr>
          <p:nvPr>
            <p:ph type="title"/>
          </p:nvPr>
        </p:nvSpPr>
        <p:spPr/>
        <p:txBody>
          <a:bodyPr/>
          <a:lstStyle/>
          <a:p>
            <a:r>
              <a:rPr lang="en-US" altLang="zh-TW" dirty="0" err="1"/>
              <a:t>BitBucket</a:t>
            </a:r>
            <a:r>
              <a:rPr lang="zh-TW" altLang="en-US" dirty="0"/>
              <a:t>的另外一個選擇</a:t>
            </a:r>
          </a:p>
        </p:txBody>
      </p:sp>
      <p:sp>
        <p:nvSpPr>
          <p:cNvPr id="3" name="投影片編號版面配置區 2">
            <a:extLst>
              <a:ext uri="{FF2B5EF4-FFF2-40B4-BE49-F238E27FC236}">
                <a16:creationId xmlns:a16="http://schemas.microsoft.com/office/drawing/2014/main" id="{3EAE5675-025B-4A06-80D8-D672DF3369D0}"/>
              </a:ext>
            </a:extLst>
          </p:cNvPr>
          <p:cNvSpPr>
            <a:spLocks noGrp="1"/>
          </p:cNvSpPr>
          <p:nvPr>
            <p:ph type="sldNum" sz="quarter" idx="12"/>
          </p:nvPr>
        </p:nvSpPr>
        <p:spPr/>
        <p:txBody>
          <a:bodyPr/>
          <a:lstStyle/>
          <a:p>
            <a:fld id="{369E457D-EE12-4164-8E32-9DDD40A95892}" type="slidenum">
              <a:rPr lang="zh-TW" altLang="en-US" smtClean="0"/>
              <a:pPr/>
              <a:t>67</a:t>
            </a:fld>
            <a:endParaRPr lang="zh-TW" altLang="en-US"/>
          </a:p>
        </p:txBody>
      </p:sp>
      <p:sp>
        <p:nvSpPr>
          <p:cNvPr id="4" name="內容版面配置區 3">
            <a:extLst>
              <a:ext uri="{FF2B5EF4-FFF2-40B4-BE49-F238E27FC236}">
                <a16:creationId xmlns:a16="http://schemas.microsoft.com/office/drawing/2014/main" id="{B75D3261-4652-45D2-AF89-BD2A58609A3B}"/>
              </a:ext>
            </a:extLst>
          </p:cNvPr>
          <p:cNvSpPr>
            <a:spLocks noGrp="1"/>
          </p:cNvSpPr>
          <p:nvPr>
            <p:ph sz="quarter" idx="1"/>
          </p:nvPr>
        </p:nvSpPr>
        <p:spPr/>
        <p:txBody>
          <a:bodyPr/>
          <a:lstStyle/>
          <a:p>
            <a:r>
              <a:rPr lang="en-US" altLang="zh-TW" dirty="0"/>
              <a:t>Github.com</a:t>
            </a:r>
            <a:r>
              <a:rPr lang="zh-TW" altLang="en-US" dirty="0"/>
              <a:t>是全世界最受歡迎的</a:t>
            </a:r>
            <a:r>
              <a:rPr lang="en-US" altLang="zh-TW" dirty="0"/>
              <a:t>git</a:t>
            </a:r>
            <a:r>
              <a:rPr lang="zh-TW" altLang="en-US" dirty="0"/>
              <a:t>遠端倉儲</a:t>
            </a:r>
            <a:endParaRPr lang="en-US" altLang="zh-TW" dirty="0"/>
          </a:p>
          <a:p>
            <a:r>
              <a:rPr lang="zh-TW" altLang="en-US" dirty="0"/>
              <a:t>由於政策的改變，在</a:t>
            </a:r>
            <a:r>
              <a:rPr lang="en-US" altLang="zh-TW" dirty="0"/>
              <a:t>2019</a:t>
            </a:r>
            <a:r>
              <a:rPr lang="zh-TW" altLang="en-US" dirty="0"/>
              <a:t>年</a:t>
            </a:r>
            <a:r>
              <a:rPr lang="en-US" altLang="zh-TW" dirty="0"/>
              <a:t>1</a:t>
            </a:r>
            <a:r>
              <a:rPr lang="zh-TW" altLang="en-US" dirty="0"/>
              <a:t>月宣佈提供無限制的免費私有倉儲空間</a:t>
            </a:r>
            <a:endParaRPr lang="en-US" altLang="zh-TW" dirty="0"/>
          </a:p>
          <a:p>
            <a:r>
              <a:rPr lang="zh-TW" altLang="en-US" dirty="0"/>
              <a:t>現在已可完全取代</a:t>
            </a:r>
            <a:r>
              <a:rPr lang="en-US" altLang="zh-TW" dirty="0"/>
              <a:t>Bitbucket</a:t>
            </a:r>
            <a:r>
              <a:rPr lang="zh-TW" altLang="en-US"/>
              <a:t>了</a:t>
            </a:r>
          </a:p>
        </p:txBody>
      </p:sp>
    </p:spTree>
    <p:extLst>
      <p:ext uri="{BB962C8B-B14F-4D97-AF65-F5344CB8AC3E}">
        <p14:creationId xmlns:p14="http://schemas.microsoft.com/office/powerpoint/2010/main" val="21574192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習題</a:t>
            </a:r>
          </a:p>
        </p:txBody>
      </p:sp>
      <p:sp>
        <p:nvSpPr>
          <p:cNvPr id="3" name="內容版面配置區 2"/>
          <p:cNvSpPr>
            <a:spLocks noGrp="1"/>
          </p:cNvSpPr>
          <p:nvPr>
            <p:ph sz="quarter" idx="1"/>
          </p:nvPr>
        </p:nvSpPr>
        <p:spPr/>
        <p:txBody>
          <a:bodyPr/>
          <a:lstStyle/>
          <a:p>
            <a:pPr marL="731520" lvl="1" indent="-457200">
              <a:buFont typeface="+mj-lt"/>
              <a:buAutoNum type="arabicPeriod"/>
            </a:pPr>
            <a:r>
              <a:rPr lang="zh-TW" altLang="zh-TW" sz="2400" dirty="0"/>
              <a:t>請在你的作業系統中建立一個</a:t>
            </a:r>
            <a:r>
              <a:rPr lang="en-US" altLang="zh-TW" sz="2400" dirty="0"/>
              <a:t>Python/Django</a:t>
            </a:r>
            <a:r>
              <a:rPr lang="zh-TW" altLang="zh-TW" sz="2400" dirty="0"/>
              <a:t>的開發環境</a:t>
            </a:r>
          </a:p>
          <a:p>
            <a:pPr marL="731520" lvl="1" indent="-457200">
              <a:buFont typeface="+mj-lt"/>
              <a:buAutoNum type="arabicPeriod"/>
            </a:pPr>
            <a:r>
              <a:rPr lang="zh-TW" altLang="zh-TW" sz="2400" dirty="0"/>
              <a:t>請申請一個</a:t>
            </a:r>
            <a:r>
              <a:rPr lang="en-US" altLang="zh-TW" sz="2400" dirty="0" err="1"/>
              <a:t>Bitbucket</a:t>
            </a:r>
            <a:r>
              <a:rPr lang="zh-TW" altLang="zh-TW" sz="2400" dirty="0"/>
              <a:t>帳號，並作遠端倉庫的操作練習</a:t>
            </a:r>
          </a:p>
          <a:p>
            <a:pPr marL="731520" lvl="1" indent="-457200">
              <a:buFont typeface="+mj-lt"/>
              <a:buAutoNum type="arabicPeriod"/>
            </a:pPr>
            <a:r>
              <a:rPr lang="zh-TW" altLang="zh-TW" sz="2400" dirty="0"/>
              <a:t>請在自己的電腦中建立</a:t>
            </a:r>
            <a:r>
              <a:rPr lang="en-US" altLang="zh-TW" sz="2400" dirty="0"/>
              <a:t>2</a:t>
            </a:r>
            <a:r>
              <a:rPr lang="zh-TW" altLang="zh-TW" sz="2400" dirty="0"/>
              <a:t>個虛擬機</a:t>
            </a:r>
            <a:r>
              <a:rPr lang="en-US" altLang="zh-TW" sz="2400" dirty="0"/>
              <a:t>VMA</a:t>
            </a:r>
            <a:r>
              <a:rPr lang="zh-TW" altLang="zh-TW" sz="2400" dirty="0"/>
              <a:t>和</a:t>
            </a:r>
            <a:r>
              <a:rPr lang="en-US" altLang="zh-TW" sz="2400" dirty="0"/>
              <a:t>VMB</a:t>
            </a:r>
            <a:r>
              <a:rPr lang="zh-TW" altLang="zh-TW" sz="2400" dirty="0"/>
              <a:t>，在</a:t>
            </a:r>
            <a:r>
              <a:rPr lang="en-US" altLang="zh-TW" sz="2400" dirty="0"/>
              <a:t>VMA</a:t>
            </a:r>
            <a:r>
              <a:rPr lang="zh-TW" altLang="zh-TW" sz="2400" dirty="0"/>
              <a:t>中建立一個</a:t>
            </a:r>
            <a:r>
              <a:rPr lang="en-US" altLang="zh-TW" sz="2400" dirty="0"/>
              <a:t>Django</a:t>
            </a:r>
            <a:r>
              <a:rPr lang="zh-TW" altLang="zh-TW" sz="2400" dirty="0"/>
              <a:t>專案，同步到</a:t>
            </a:r>
            <a:r>
              <a:rPr lang="en-US" altLang="zh-TW" sz="2400" dirty="0" err="1"/>
              <a:t>Bitbucket</a:t>
            </a:r>
            <a:r>
              <a:rPr lang="zh-TW" altLang="zh-TW" sz="2400" dirty="0"/>
              <a:t>帳號中，然後在</a:t>
            </a:r>
            <a:r>
              <a:rPr lang="en-US" altLang="zh-TW" sz="2400" dirty="0"/>
              <a:t>VMB</a:t>
            </a:r>
            <a:r>
              <a:rPr lang="zh-TW" altLang="zh-TW" sz="2400" dirty="0"/>
              <a:t>中使用</a:t>
            </a:r>
            <a:r>
              <a:rPr lang="en-US" altLang="zh-TW" sz="2400" dirty="0" err="1"/>
              <a:t>git</a:t>
            </a:r>
            <a:r>
              <a:rPr lang="en-US" altLang="zh-TW" sz="2400" dirty="0"/>
              <a:t> clone</a:t>
            </a:r>
            <a:r>
              <a:rPr lang="zh-TW" altLang="zh-TW" sz="2400" dirty="0"/>
              <a:t>指令，把在</a:t>
            </a:r>
            <a:r>
              <a:rPr lang="en-US" altLang="zh-TW" sz="2400" dirty="0"/>
              <a:t>VMA</a:t>
            </a:r>
            <a:r>
              <a:rPr lang="zh-TW" altLang="zh-TW" sz="2400" dirty="0"/>
              <a:t>中的</a:t>
            </a:r>
            <a:r>
              <a:rPr lang="en-US" altLang="zh-TW" sz="2400" dirty="0"/>
              <a:t>Django</a:t>
            </a:r>
            <a:r>
              <a:rPr lang="zh-TW" altLang="zh-TW" sz="2400" dirty="0"/>
              <a:t>專案複製到</a:t>
            </a:r>
            <a:r>
              <a:rPr lang="en-US" altLang="zh-TW" sz="2400" dirty="0"/>
              <a:t>VMB</a:t>
            </a:r>
            <a:r>
              <a:rPr lang="zh-TW" altLang="zh-TW" sz="2400" dirty="0"/>
              <a:t>中</a:t>
            </a:r>
          </a:p>
          <a:p>
            <a:pPr marL="731520" lvl="1" indent="-457200">
              <a:buFont typeface="+mj-lt"/>
              <a:buAutoNum type="arabicPeriod"/>
            </a:pPr>
            <a:r>
              <a:rPr lang="zh-TW" altLang="zh-TW" sz="2400" dirty="0"/>
              <a:t>接續上一題，請在</a:t>
            </a:r>
            <a:r>
              <a:rPr lang="en-US" altLang="zh-TW" sz="2400" dirty="0"/>
              <a:t>VMB</a:t>
            </a:r>
            <a:r>
              <a:rPr lang="zh-TW" altLang="zh-TW" sz="2400" dirty="0"/>
              <a:t>中加入一個</a:t>
            </a:r>
            <a:r>
              <a:rPr lang="en-US" altLang="zh-TW" sz="2400" dirty="0"/>
              <a:t>README.md</a:t>
            </a:r>
            <a:r>
              <a:rPr lang="zh-TW" altLang="zh-TW" sz="2400" dirty="0"/>
              <a:t>檔案，然後透過</a:t>
            </a:r>
            <a:r>
              <a:rPr lang="en-US" altLang="zh-TW" sz="2400" dirty="0" err="1"/>
              <a:t>Bitbucket</a:t>
            </a:r>
            <a:r>
              <a:rPr lang="zh-TW" altLang="zh-TW" sz="2400" dirty="0"/>
              <a:t>把</a:t>
            </a:r>
            <a:r>
              <a:rPr lang="en-US" altLang="zh-TW" sz="2400" dirty="0"/>
              <a:t>VMB</a:t>
            </a:r>
            <a:r>
              <a:rPr lang="zh-TW" altLang="zh-TW" sz="2400" dirty="0"/>
              <a:t>現在的內容同步到</a:t>
            </a:r>
            <a:r>
              <a:rPr lang="en-US" altLang="zh-TW" sz="2400" dirty="0"/>
              <a:t>VMA</a:t>
            </a:r>
            <a:r>
              <a:rPr lang="zh-TW" altLang="zh-TW" sz="2400" dirty="0"/>
              <a:t>中</a:t>
            </a:r>
          </a:p>
          <a:p>
            <a:pPr marL="731520" lvl="1" indent="-457200">
              <a:buFont typeface="+mj-lt"/>
              <a:buAutoNum type="arabicPeriod"/>
            </a:pPr>
            <a:r>
              <a:rPr lang="zh-TW" altLang="zh-TW" sz="2400" dirty="0"/>
              <a:t>請試著把</a:t>
            </a:r>
            <a:r>
              <a:rPr lang="en-US" altLang="zh-TW" sz="2400" dirty="0"/>
              <a:t>Windows</a:t>
            </a:r>
            <a:r>
              <a:rPr lang="zh-TW" altLang="zh-TW" sz="2400" dirty="0"/>
              <a:t>環境中的專案同步到</a:t>
            </a:r>
            <a:r>
              <a:rPr lang="en-US" altLang="zh-TW" sz="2400" dirty="0"/>
              <a:t>VM</a:t>
            </a:r>
            <a:r>
              <a:rPr lang="zh-TW" altLang="zh-TW" sz="2400" dirty="0"/>
              <a:t>中，觀察中間發生的問題，以及說明你的解決方法</a:t>
            </a:r>
          </a:p>
        </p:txBody>
      </p:sp>
      <p:sp>
        <p:nvSpPr>
          <p:cNvPr id="4" name="投影片編號版面配置區 3"/>
          <p:cNvSpPr>
            <a:spLocks noGrp="1"/>
          </p:cNvSpPr>
          <p:nvPr>
            <p:ph type="sldNum" sz="quarter" idx="12"/>
          </p:nvPr>
        </p:nvSpPr>
        <p:spPr/>
        <p:txBody>
          <a:bodyPr/>
          <a:lstStyle/>
          <a:p>
            <a:fld id="{369E457D-EE12-4164-8E32-9DDD40A95892}" type="slidenum">
              <a:rPr lang="zh-TW" altLang="en-US" smtClean="0"/>
              <a:pPr/>
              <a:t>68</a:t>
            </a:fld>
            <a:endParaRPr lang="zh-TW"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Python/Django</a:t>
            </a:r>
            <a:r>
              <a:rPr lang="zh-TW" altLang="zh-TW" dirty="0"/>
              <a:t>扮演的角色</a:t>
            </a:r>
          </a:p>
        </p:txBody>
      </p:sp>
      <p:sp>
        <p:nvSpPr>
          <p:cNvPr id="3" name="內容版面配置區 2"/>
          <p:cNvSpPr>
            <a:spLocks noGrp="1"/>
          </p:cNvSpPr>
          <p:nvPr>
            <p:ph sz="quarter" idx="1"/>
          </p:nvPr>
        </p:nvSpPr>
        <p:spPr/>
        <p:txBody>
          <a:bodyPr/>
          <a:lstStyle/>
          <a:p>
            <a:r>
              <a:rPr lang="zh-TW" altLang="zh-TW" dirty="0"/>
              <a:t>理論上所有可以在伺服器上執行的程式，都可以當作是後端的程式語言</a:t>
            </a:r>
            <a:r>
              <a:rPr lang="en-US" altLang="zh-TW" dirty="0"/>
              <a:t>(</a:t>
            </a:r>
            <a:r>
              <a:rPr lang="zh-TW" altLang="en-US" dirty="0"/>
              <a:t>如：</a:t>
            </a:r>
            <a:r>
              <a:rPr lang="en-US" altLang="zh-TW" dirty="0"/>
              <a:t>Python</a:t>
            </a:r>
            <a:r>
              <a:rPr lang="zh-TW" altLang="en-US" dirty="0"/>
              <a:t>、</a:t>
            </a:r>
            <a:r>
              <a:rPr lang="en-US" altLang="zh-TW" dirty="0"/>
              <a:t>PHP…)</a:t>
            </a:r>
            <a:r>
              <a:rPr lang="zh-TW" altLang="zh-TW" dirty="0"/>
              <a:t>。</a:t>
            </a:r>
            <a:endParaRPr lang="en-US" altLang="zh-TW" dirty="0"/>
          </a:p>
          <a:p>
            <a:r>
              <a:rPr lang="en-US" altLang="zh-TW" dirty="0"/>
              <a:t>Django</a:t>
            </a:r>
            <a:r>
              <a:rPr lang="zh-TW" altLang="en-US" dirty="0"/>
              <a:t>則是</a:t>
            </a:r>
            <a:r>
              <a:rPr lang="en-US" altLang="zh-TW" dirty="0"/>
              <a:t>Python</a:t>
            </a:r>
            <a:r>
              <a:rPr lang="zh-TW" altLang="en-US" dirty="0"/>
              <a:t>的網站框架，框架把我們程式設計中不變的部分抽取出來，讓我們專注於與商用邏輯有關的程式。</a:t>
            </a:r>
            <a:endParaRPr lang="en-US" altLang="zh-TW" dirty="0"/>
          </a:p>
          <a:p>
            <a:r>
              <a:rPr lang="en-US" altLang="zh-TW" dirty="0"/>
              <a:t>Django</a:t>
            </a:r>
            <a:r>
              <a:rPr lang="zh-TW" altLang="en-US" dirty="0"/>
              <a:t>透過</a:t>
            </a:r>
            <a:r>
              <a:rPr lang="en-US" altLang="zh-TW" dirty="0"/>
              <a:t>MVC</a:t>
            </a:r>
            <a:r>
              <a:rPr lang="zh-TW" altLang="zh-TW" dirty="0"/>
              <a:t>（</a:t>
            </a:r>
            <a:r>
              <a:rPr lang="en-US" altLang="zh-TW" dirty="0"/>
              <a:t>Model View Controller</a:t>
            </a:r>
            <a:r>
              <a:rPr lang="zh-TW" altLang="zh-TW" dirty="0"/>
              <a:t>）觀念把視圖和控制邏輯分割開來，讓程式設計師可以不用擔心網站通訊協定的瑣碎細節，而專心在想要建立網站的功能上。</a:t>
            </a:r>
            <a:endParaRPr lang="en-US" altLang="zh-TW" dirty="0"/>
          </a:p>
        </p:txBody>
      </p:sp>
      <p:sp>
        <p:nvSpPr>
          <p:cNvPr id="5" name="投影片編號版面配置區 4"/>
          <p:cNvSpPr>
            <a:spLocks noGrp="1"/>
          </p:cNvSpPr>
          <p:nvPr>
            <p:ph type="sldNum" sz="quarter" idx="12"/>
          </p:nvPr>
        </p:nvSpPr>
        <p:spPr/>
        <p:txBody>
          <a:bodyPr/>
          <a:lstStyle/>
          <a:p>
            <a:fld id="{369E457D-EE12-4164-8E32-9DDD40A95892}" type="slidenum">
              <a:rPr lang="zh-TW" altLang="en-US" smtClean="0"/>
              <a:pPr/>
              <a:t>7</a:t>
            </a:fld>
            <a:endParaRPr lang="zh-TW" altLang="en-US"/>
          </a:p>
        </p:txBody>
      </p:sp>
    </p:spTree>
    <p:extLst>
      <p:ext uri="{BB962C8B-B14F-4D97-AF65-F5344CB8AC3E}">
        <p14:creationId xmlns:p14="http://schemas.microsoft.com/office/powerpoint/2010/main" val="1392043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使用</a:t>
            </a:r>
            <a:r>
              <a:rPr lang="en-US" altLang="zh-TW" dirty="0"/>
              <a:t>Python/Django</a:t>
            </a:r>
            <a:r>
              <a:rPr lang="zh-TW" altLang="zh-TW" dirty="0"/>
              <a:t>建立網站的優勢</a:t>
            </a:r>
            <a:endParaRPr lang="zh-TW" altLang="en-US" dirty="0"/>
          </a:p>
        </p:txBody>
      </p:sp>
      <p:sp>
        <p:nvSpPr>
          <p:cNvPr id="3" name="內容版面配置區 2"/>
          <p:cNvSpPr>
            <a:spLocks noGrp="1"/>
          </p:cNvSpPr>
          <p:nvPr>
            <p:ph sz="quarter" idx="1"/>
          </p:nvPr>
        </p:nvSpPr>
        <p:spPr>
          <a:xfrm>
            <a:off x="395536" y="1506517"/>
            <a:ext cx="8398304" cy="4406251"/>
          </a:xfrm>
        </p:spPr>
        <p:txBody>
          <a:bodyPr>
            <a:noAutofit/>
          </a:bodyPr>
          <a:lstStyle/>
          <a:p>
            <a:r>
              <a:rPr lang="zh-TW" altLang="zh-TW" dirty="0"/>
              <a:t>省去處理通訊協定的相關細節</a:t>
            </a:r>
            <a:r>
              <a:rPr lang="zh-TW" altLang="en-US" dirty="0"/>
              <a:t>，而著重於</a:t>
            </a:r>
            <a:r>
              <a:rPr lang="zh-TW" altLang="zh-TW" dirty="0"/>
              <a:t>網站相關的服務設計</a:t>
            </a:r>
            <a:endParaRPr lang="en-US" altLang="zh-TW" dirty="0"/>
          </a:p>
          <a:p>
            <a:r>
              <a:rPr lang="zh-TW" altLang="zh-TW" dirty="0"/>
              <a:t>提供了一個網站所需要的程式碼</a:t>
            </a:r>
            <a:endParaRPr lang="en-US" altLang="zh-TW" dirty="0"/>
          </a:p>
          <a:p>
            <a:r>
              <a:rPr lang="zh-TW" altLang="zh-TW" dirty="0"/>
              <a:t>遵循模組化的設計概念</a:t>
            </a:r>
            <a:endParaRPr lang="en-US" altLang="zh-TW" dirty="0"/>
          </a:p>
          <a:p>
            <a:r>
              <a:rPr lang="zh-TW" altLang="zh-TW" dirty="0"/>
              <a:t>把資料庫和</a:t>
            </a:r>
            <a:r>
              <a:rPr lang="en-US" altLang="zh-TW" dirty="0"/>
              <a:t>Python</a:t>
            </a:r>
            <a:r>
              <a:rPr lang="zh-TW" altLang="zh-TW" dirty="0"/>
              <a:t>的連結做了抽象化的設計</a:t>
            </a:r>
            <a:r>
              <a:rPr lang="zh-TW" altLang="en-US" dirty="0"/>
              <a:t>使得</a:t>
            </a:r>
            <a:endParaRPr lang="en-US" altLang="zh-TW" dirty="0"/>
          </a:p>
          <a:p>
            <a:pPr lvl="1"/>
            <a:r>
              <a:rPr lang="zh-TW" altLang="zh-TW" dirty="0"/>
              <a:t>外部的第三方網站功能模組也可以輕易地加入</a:t>
            </a:r>
            <a:r>
              <a:rPr lang="zh-TW" altLang="en-US" dirty="0"/>
              <a:t>自己</a:t>
            </a:r>
            <a:r>
              <a:rPr lang="zh-TW" altLang="zh-TW" dirty="0"/>
              <a:t>的網站</a:t>
            </a:r>
            <a:endParaRPr lang="en-US" altLang="zh-TW" dirty="0"/>
          </a:p>
          <a:p>
            <a:pPr lvl="1"/>
            <a:r>
              <a:rPr lang="zh-TW" altLang="zh-TW" dirty="0"/>
              <a:t>擴充網站能力的方式更加地容易</a:t>
            </a:r>
            <a:endParaRPr lang="en-US" altLang="zh-TW" dirty="0"/>
          </a:p>
          <a:p>
            <a:pPr lvl="1"/>
            <a:r>
              <a:rPr lang="zh-TW" altLang="zh-TW" b="1" dirty="0"/>
              <a:t>不需使用到</a:t>
            </a:r>
            <a:r>
              <a:rPr lang="en-US" altLang="zh-TW" b="1" dirty="0"/>
              <a:t>SQL</a:t>
            </a:r>
            <a:r>
              <a:rPr lang="zh-TW" altLang="zh-TW" b="1" dirty="0"/>
              <a:t>查詢語言，而是使用</a:t>
            </a:r>
            <a:r>
              <a:rPr lang="en-US" altLang="zh-TW" b="1" dirty="0"/>
              <a:t>Python</a:t>
            </a:r>
            <a:r>
              <a:rPr lang="zh-TW" altLang="zh-TW" b="1" dirty="0"/>
              <a:t>的方式</a:t>
            </a:r>
            <a:r>
              <a:rPr lang="en-US" altLang="zh-TW" b="1" dirty="0"/>
              <a:t>(ORM)</a:t>
            </a:r>
            <a:r>
              <a:rPr lang="zh-TW" altLang="zh-TW" b="1" dirty="0"/>
              <a:t>來處理資料庫中的資料</a:t>
            </a:r>
            <a:endParaRPr lang="en-US" altLang="zh-TW" b="1" dirty="0"/>
          </a:p>
          <a:p>
            <a:endParaRPr lang="en-US" altLang="zh-TW" dirty="0"/>
          </a:p>
        </p:txBody>
      </p:sp>
      <p:sp>
        <p:nvSpPr>
          <p:cNvPr id="4" name="投影片編號版面配置區 3"/>
          <p:cNvSpPr>
            <a:spLocks noGrp="1"/>
          </p:cNvSpPr>
          <p:nvPr>
            <p:ph type="sldNum" sz="quarter" idx="12"/>
          </p:nvPr>
        </p:nvSpPr>
        <p:spPr/>
        <p:txBody>
          <a:bodyPr/>
          <a:lstStyle/>
          <a:p>
            <a:fld id="{369E457D-EE12-4164-8E32-9DDD40A95892}" type="slidenum">
              <a:rPr lang="zh-TW" altLang="en-US" smtClean="0"/>
              <a:pPr/>
              <a:t>8</a:t>
            </a:fld>
            <a:endParaRPr lang="zh-TW" altLang="en-US"/>
          </a:p>
        </p:txBody>
      </p:sp>
    </p:spTree>
    <p:extLst>
      <p:ext uri="{BB962C8B-B14F-4D97-AF65-F5344CB8AC3E}">
        <p14:creationId xmlns:p14="http://schemas.microsoft.com/office/powerpoint/2010/main" val="264334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開發流程簡介</a:t>
            </a:r>
            <a:endParaRPr lang="zh-TW" altLang="en-US" dirty="0"/>
          </a:p>
        </p:txBody>
      </p:sp>
      <p:sp>
        <p:nvSpPr>
          <p:cNvPr id="3" name="內容版面配置區 2"/>
          <p:cNvSpPr>
            <a:spLocks noGrp="1"/>
          </p:cNvSpPr>
          <p:nvPr>
            <p:ph sz="quarter" idx="1"/>
          </p:nvPr>
        </p:nvSpPr>
        <p:spPr/>
        <p:txBody>
          <a:bodyPr>
            <a:normAutofit/>
          </a:bodyPr>
          <a:lstStyle/>
          <a:p>
            <a:pPr lvl="0"/>
            <a:r>
              <a:rPr lang="zh-TW" altLang="zh-TW" dirty="0"/>
              <a:t>在每一台電腦中新增</a:t>
            </a:r>
            <a:r>
              <a:rPr lang="en-US" altLang="zh-TW" dirty="0"/>
              <a:t>Linux</a:t>
            </a:r>
            <a:r>
              <a:rPr lang="zh-TW" altLang="zh-TW" dirty="0"/>
              <a:t>虛擬機，並建立相同的開發環境</a:t>
            </a:r>
          </a:p>
          <a:p>
            <a:pPr lvl="0"/>
            <a:r>
              <a:rPr lang="zh-TW" altLang="zh-TW" dirty="0"/>
              <a:t>以</a:t>
            </a:r>
            <a:r>
              <a:rPr lang="en-US" altLang="zh-TW" dirty="0" err="1"/>
              <a:t>virtualenv</a:t>
            </a:r>
            <a:r>
              <a:rPr lang="zh-TW" altLang="zh-TW" dirty="0"/>
              <a:t>來設置</a:t>
            </a:r>
            <a:r>
              <a:rPr lang="en-US" altLang="zh-TW" dirty="0"/>
              <a:t>Python</a:t>
            </a:r>
            <a:r>
              <a:rPr lang="zh-TW" altLang="zh-TW" dirty="0"/>
              <a:t>的虛擬環境</a:t>
            </a:r>
          </a:p>
          <a:p>
            <a:pPr lvl="0"/>
            <a:r>
              <a:rPr lang="zh-TW" altLang="zh-TW" dirty="0"/>
              <a:t>建立一個遠端倉庫</a:t>
            </a:r>
          </a:p>
          <a:p>
            <a:r>
              <a:rPr lang="zh-TW" altLang="zh-TW" dirty="0"/>
              <a:t>使用</a:t>
            </a:r>
            <a:r>
              <a:rPr lang="en-US" altLang="zh-TW" dirty="0" err="1"/>
              <a:t>Git</a:t>
            </a:r>
            <a:r>
              <a:rPr lang="zh-TW" altLang="zh-TW" dirty="0"/>
              <a:t>分散式版本控制在本地端建立版本控管的倉庫</a:t>
            </a:r>
            <a:endParaRPr lang="en-US" altLang="zh-TW" dirty="0"/>
          </a:p>
          <a:p>
            <a:pPr lvl="0"/>
            <a:r>
              <a:rPr lang="zh-TW" altLang="zh-TW" dirty="0"/>
              <a:t>隨時保持本地和遠端倉庫的同步</a:t>
            </a:r>
          </a:p>
        </p:txBody>
      </p:sp>
      <p:sp>
        <p:nvSpPr>
          <p:cNvPr id="5" name="投影片編號版面配置區 4"/>
          <p:cNvSpPr>
            <a:spLocks noGrp="1"/>
          </p:cNvSpPr>
          <p:nvPr>
            <p:ph type="sldNum" sz="quarter" idx="12"/>
          </p:nvPr>
        </p:nvSpPr>
        <p:spPr/>
        <p:txBody>
          <a:bodyPr/>
          <a:lstStyle/>
          <a:p>
            <a:fld id="{369E457D-EE12-4164-8E32-9DDD40A95892}" type="slidenum">
              <a:rPr lang="zh-TW" altLang="en-US" smtClean="0"/>
              <a:pPr/>
              <a:t>9</a:t>
            </a:fld>
            <a:endParaRPr lang="zh-TW" altLang="en-US"/>
          </a:p>
        </p:txBody>
      </p:sp>
    </p:spTree>
    <p:extLst>
      <p:ext uri="{BB962C8B-B14F-4D97-AF65-F5344CB8AC3E}">
        <p14:creationId xmlns:p14="http://schemas.microsoft.com/office/powerpoint/2010/main" val="317566574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市鎮">
  <a:themeElements>
    <a:clrScheme name="市鎮">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觀點">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市鎮">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Civic</Template>
  <TotalTime>473</TotalTime>
  <Words>3596</Words>
  <Application>Microsoft Office PowerPoint</Application>
  <PresentationFormat>如螢幕大小 (4:3)</PresentationFormat>
  <Paragraphs>303</Paragraphs>
  <Slides>68</Slides>
  <Notes>1</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68</vt:i4>
      </vt:variant>
    </vt:vector>
  </HeadingPairs>
  <TitlesOfParts>
    <vt:vector size="74" baseType="lpstr">
      <vt:lpstr>微軟正黑體</vt:lpstr>
      <vt:lpstr>Calibri</vt:lpstr>
      <vt:lpstr>Verdana</vt:lpstr>
      <vt:lpstr>Wingdings</vt:lpstr>
      <vt:lpstr>Wingdings 2</vt:lpstr>
      <vt:lpstr>市鎮</vt:lpstr>
      <vt:lpstr>第一堂 網站開發環境建置</vt:lpstr>
      <vt:lpstr>學習目標</vt:lpstr>
      <vt:lpstr>網站的運作流程</vt:lpstr>
      <vt:lpstr>網站的運作流程</vt:lpstr>
      <vt:lpstr>動態網站的運作流程</vt:lpstr>
      <vt:lpstr>動態網站的運作流程</vt:lpstr>
      <vt:lpstr>Python/Django扮演的角色</vt:lpstr>
      <vt:lpstr>使用Python/Django建立網站的優勢</vt:lpstr>
      <vt:lpstr>開發流程簡介</vt:lpstr>
      <vt:lpstr>使用Git分散式版本控制</vt:lpstr>
      <vt:lpstr>使用Git分散式版本控制的步驟 </vt:lpstr>
      <vt:lpstr>在Windows建立Linux虛擬機</vt:lpstr>
      <vt:lpstr>在Windows建立Linux虛擬機</vt:lpstr>
      <vt:lpstr>在Windows建立Linux虛擬機</vt:lpstr>
      <vt:lpstr>下載Ubuntu</vt:lpstr>
      <vt:lpstr>下載Ubuntu</vt:lpstr>
      <vt:lpstr>安裝Ubuntu</vt:lpstr>
      <vt:lpstr>安裝Ubuntu</vt:lpstr>
      <vt:lpstr>安裝Ubuntu</vt:lpstr>
      <vt:lpstr>安裝Ubuntu</vt:lpstr>
      <vt:lpstr>安裝Ubuntu</vt:lpstr>
      <vt:lpstr>安裝Ubuntu</vt:lpstr>
      <vt:lpstr>安裝Ubuntu</vt:lpstr>
      <vt:lpstr>在Mac OS建立Linux虛擬機</vt:lpstr>
      <vt:lpstr>在Mac OS建立Linux虛擬機</vt:lpstr>
      <vt:lpstr>在Mac OS建立Linux虛擬機</vt:lpstr>
      <vt:lpstr>在Mac OS建立Linux虛擬機</vt:lpstr>
      <vt:lpstr>在Mac OS建立Linux虛擬機</vt:lpstr>
      <vt:lpstr>在Mac OS建立Linux虛擬機</vt:lpstr>
      <vt:lpstr>在Mac OS建立Linux虛擬機</vt:lpstr>
      <vt:lpstr>在Mac OS建立Linux虛擬機</vt:lpstr>
      <vt:lpstr>在Mac OS建立Linux虛擬機</vt:lpstr>
      <vt:lpstr>在Mac OS建立Linux虛擬機</vt:lpstr>
      <vt:lpstr>在Mac OS建立Linux虛擬機</vt:lpstr>
      <vt:lpstr>在Mac OS建立Linux虛擬機</vt:lpstr>
      <vt:lpstr>在Linux虛擬機中建立Python Django開發環境</vt:lpstr>
      <vt:lpstr>在Linux虛擬機中建立Python Django開發環境</vt:lpstr>
      <vt:lpstr>設定SSH、PuTTY以及FTP伺服器</vt:lpstr>
      <vt:lpstr>設定SSH、PuTTY以及FTP伺服器</vt:lpstr>
      <vt:lpstr>設定SSH、PuTTY以及FTP伺服器</vt:lpstr>
      <vt:lpstr>設定SSH、PuTTY以及FTP伺服器</vt:lpstr>
      <vt:lpstr>設定SSH、PuTTY以及FTP伺服器</vt:lpstr>
      <vt:lpstr>設定SSH、PuTTY以及FTP伺服器</vt:lpstr>
      <vt:lpstr>設定SSH、PuTTY以及FTP伺服器</vt:lpstr>
      <vt:lpstr>安裝Notepad++程式編輯器</vt:lpstr>
      <vt:lpstr>安裝Notepad++程式編輯器</vt:lpstr>
      <vt:lpstr>安裝Notepad++程式編輯器</vt:lpstr>
      <vt:lpstr>安裝Notepad++程式編輯器</vt:lpstr>
      <vt:lpstr>安裝Notepad++程式編輯器</vt:lpstr>
      <vt:lpstr>安裝Notepad++程式編輯器</vt:lpstr>
      <vt:lpstr>安裝Notepad++程式編輯器</vt:lpstr>
      <vt:lpstr>版本控制系統Git簡介</vt:lpstr>
      <vt:lpstr>版本控制系統Git簡介</vt:lpstr>
      <vt:lpstr>申請Bitbucket帳號</vt:lpstr>
      <vt:lpstr>Bitbucket登入後的主畫面</vt:lpstr>
      <vt:lpstr>建立新的倉庫</vt:lpstr>
      <vt:lpstr>建立新的倉庫</vt:lpstr>
      <vt:lpstr>在虛擬機中連結Bitbucket</vt:lpstr>
      <vt:lpstr>在虛擬機中連結Bitbucket</vt:lpstr>
      <vt:lpstr>在虛擬機中連結Bitbucket</vt:lpstr>
      <vt:lpstr>在虛擬機中連結Bitbucket</vt:lpstr>
      <vt:lpstr>在虛擬機中連結Bitbucket</vt:lpstr>
      <vt:lpstr>在虛擬機中連結Bitbucket</vt:lpstr>
      <vt:lpstr>在不同的電腦之間開發同一個網站</vt:lpstr>
      <vt:lpstr>在不同的電腦之間開發同一個網站</vt:lpstr>
      <vt:lpstr>Windows 10的新選擇</vt:lpstr>
      <vt:lpstr>BitBucket的另外一個選擇</vt:lpstr>
      <vt:lpstr>習題</vt:lpstr>
    </vt:vector>
  </TitlesOfParts>
  <Company>SYNNEX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第一堂 程式設計所需要的基礎知識</dc:title>
  <dc:creator>USER</dc:creator>
  <cp:lastModifiedBy>Min-Huang Ho</cp:lastModifiedBy>
  <cp:revision>96</cp:revision>
  <dcterms:created xsi:type="dcterms:W3CDTF">2017-10-09T22:32:02Z</dcterms:created>
  <dcterms:modified xsi:type="dcterms:W3CDTF">2020-10-20T04:46:34Z</dcterms:modified>
</cp:coreProperties>
</file>